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Manrope"/>
      <p:regular r:id="rId42"/>
      <p:bold r:id="rId43"/>
    </p:embeddedFont>
    <p:embeddedFont>
      <p:font typeface="Bebas Neue"/>
      <p:regular r:id="rId44"/>
    </p:embeddedFont>
    <p:embeddedFont>
      <p:font typeface="EB Garamond"/>
      <p:regular r:id="rId45"/>
      <p:bold r:id="rId46"/>
      <p:italic r:id="rId47"/>
      <p:boldItalic r:id="rId48"/>
    </p:embeddedFont>
    <p:embeddedFont>
      <p:font typeface="Manrope ExtraBold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50" roundtripDataSignature="AMtx7mjktTpNFKVd3tLULuNzjj8EKT9d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Manrope-regular.fntdata"/><Relationship Id="rId41" Type="http://schemas.openxmlformats.org/officeDocument/2006/relationships/slide" Target="slides/slide36.xml"/><Relationship Id="rId44" Type="http://schemas.openxmlformats.org/officeDocument/2006/relationships/font" Target="fonts/BebasNeue-regular.fntdata"/><Relationship Id="rId43" Type="http://schemas.openxmlformats.org/officeDocument/2006/relationships/font" Target="fonts/Manrope-bold.fntdata"/><Relationship Id="rId46" Type="http://schemas.openxmlformats.org/officeDocument/2006/relationships/font" Target="fonts/EBGaramond-bold.fntdata"/><Relationship Id="rId45" Type="http://schemas.openxmlformats.org/officeDocument/2006/relationships/font" Target="fonts/EBGaramon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EBGaramond-boldItalic.fntdata"/><Relationship Id="rId47" Type="http://schemas.openxmlformats.org/officeDocument/2006/relationships/font" Target="fonts/EBGaramond-italic.fntdata"/><Relationship Id="rId49" Type="http://schemas.openxmlformats.org/officeDocument/2006/relationships/font" Target="fonts/Manrope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bac4b1133c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bac4b1133c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bac4b1133c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bac4b1133c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bac4b1133c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bac4b1133c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ba2d5f179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1ba2d5f179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ba2d5f179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1ba2d5f179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ba2d5f179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1ba2d5f179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ba2d5f179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1ba2d5f179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ba2d5f179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1ba2d5f179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ba2d5f179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1ba2d5f179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bac72256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1bac72256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bac722562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1bac722562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bac722562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1bac722562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bac722562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1bac722562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bac722562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1bac722562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bac4b1133c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bac4b1133c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bac4b1133c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bac4b1133c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bac4b1133c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bac4b1133c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bac4b1133c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bac4b1133c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bac4b1133c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bac4b1133c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ba2d5f179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g1ba2d5f179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ba2d5f179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1ba2d5f179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ba2d5f179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1ba2d5f179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bac4b1133c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bac4b1133c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ba2d5f179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1ba2d5f179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ba2d5f179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1ba2d5f179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ba2d5f1791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1ba2d5f179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ba2d5f1791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1ba2d5f1791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9"/>
          <p:cNvSpPr txBox="1"/>
          <p:nvPr>
            <p:ph type="ctrTitle"/>
          </p:nvPr>
        </p:nvSpPr>
        <p:spPr>
          <a:xfrm>
            <a:off x="4273525" y="1140625"/>
            <a:ext cx="4230900" cy="18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59"/>
          <p:cNvSpPr txBox="1"/>
          <p:nvPr>
            <p:ph idx="1" type="subTitle"/>
          </p:nvPr>
        </p:nvSpPr>
        <p:spPr>
          <a:xfrm>
            <a:off x="4259275" y="3593375"/>
            <a:ext cx="4259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59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9"/>
          <p:cNvSpPr/>
          <p:nvPr/>
        </p:nvSpPr>
        <p:spPr>
          <a:xfrm rot="2203840">
            <a:off x="-51" y="-6617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8"/>
          <p:cNvSpPr txBox="1"/>
          <p:nvPr>
            <p:ph type="title"/>
          </p:nvPr>
        </p:nvSpPr>
        <p:spPr>
          <a:xfrm>
            <a:off x="720000" y="2803725"/>
            <a:ext cx="2336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" name="Google Shape;106;p68"/>
          <p:cNvSpPr txBox="1"/>
          <p:nvPr>
            <p:ph idx="1" type="subTitle"/>
          </p:nvPr>
        </p:nvSpPr>
        <p:spPr>
          <a:xfrm>
            <a:off x="720000" y="3283131"/>
            <a:ext cx="23364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8"/>
          <p:cNvSpPr txBox="1"/>
          <p:nvPr>
            <p:ph idx="2" type="title"/>
          </p:nvPr>
        </p:nvSpPr>
        <p:spPr>
          <a:xfrm>
            <a:off x="3403800" y="2803725"/>
            <a:ext cx="2336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8" name="Google Shape;108;p68"/>
          <p:cNvSpPr txBox="1"/>
          <p:nvPr>
            <p:ph idx="3" type="subTitle"/>
          </p:nvPr>
        </p:nvSpPr>
        <p:spPr>
          <a:xfrm>
            <a:off x="3403800" y="3283131"/>
            <a:ext cx="23364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68"/>
          <p:cNvSpPr txBox="1"/>
          <p:nvPr>
            <p:ph idx="4" type="title"/>
          </p:nvPr>
        </p:nvSpPr>
        <p:spPr>
          <a:xfrm>
            <a:off x="6087600" y="2803725"/>
            <a:ext cx="2336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" name="Google Shape;110;p68"/>
          <p:cNvSpPr txBox="1"/>
          <p:nvPr>
            <p:ph idx="5" type="subTitle"/>
          </p:nvPr>
        </p:nvSpPr>
        <p:spPr>
          <a:xfrm>
            <a:off x="6087600" y="3283131"/>
            <a:ext cx="23364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68"/>
          <p:cNvSpPr/>
          <p:nvPr/>
        </p:nvSpPr>
        <p:spPr>
          <a:xfrm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8"/>
          <p:cNvSpPr/>
          <p:nvPr/>
        </p:nvSpPr>
        <p:spPr>
          <a:xfrm rot="2203840">
            <a:off x="7983974" y="4154608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68"/>
          <p:cNvGrpSpPr/>
          <p:nvPr/>
        </p:nvGrpSpPr>
        <p:grpSpPr>
          <a:xfrm>
            <a:off x="201771" y="192468"/>
            <a:ext cx="518208" cy="538464"/>
            <a:chOff x="5344647" y="670930"/>
            <a:chExt cx="937763" cy="974421"/>
          </a:xfrm>
        </p:grpSpPr>
        <p:sp>
          <p:nvSpPr>
            <p:cNvPr id="115" name="Google Shape;115;p68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68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9"/>
          <p:cNvSpPr txBox="1"/>
          <p:nvPr>
            <p:ph idx="1" type="subTitle"/>
          </p:nvPr>
        </p:nvSpPr>
        <p:spPr>
          <a:xfrm>
            <a:off x="1054413" y="1940291"/>
            <a:ext cx="2907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5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p69"/>
          <p:cNvSpPr txBox="1"/>
          <p:nvPr>
            <p:ph idx="2" type="subTitle"/>
          </p:nvPr>
        </p:nvSpPr>
        <p:spPr>
          <a:xfrm>
            <a:off x="5186638" y="3413778"/>
            <a:ext cx="2907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5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" name="Google Shape;121;p69"/>
          <p:cNvSpPr txBox="1"/>
          <p:nvPr>
            <p:ph idx="3" type="subTitle"/>
          </p:nvPr>
        </p:nvSpPr>
        <p:spPr>
          <a:xfrm>
            <a:off x="5181975" y="1821050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9"/>
          <p:cNvSpPr txBox="1"/>
          <p:nvPr>
            <p:ph idx="4" type="subTitle"/>
          </p:nvPr>
        </p:nvSpPr>
        <p:spPr>
          <a:xfrm>
            <a:off x="1226224" y="3294525"/>
            <a:ext cx="27312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" name="Google Shape;124;p69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9"/>
          <p:cNvSpPr/>
          <p:nvPr/>
        </p:nvSpPr>
        <p:spPr>
          <a:xfrm rot="2203840">
            <a:off x="-259801" y="4180308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" name="Google Shape;126;p69"/>
          <p:cNvGrpSpPr/>
          <p:nvPr/>
        </p:nvGrpSpPr>
        <p:grpSpPr>
          <a:xfrm>
            <a:off x="8424021" y="192468"/>
            <a:ext cx="518208" cy="538464"/>
            <a:chOff x="5344647" y="670930"/>
            <a:chExt cx="937763" cy="974421"/>
          </a:xfrm>
        </p:grpSpPr>
        <p:sp>
          <p:nvSpPr>
            <p:cNvPr id="127" name="Google Shape;127;p69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69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0"/>
          <p:cNvSpPr txBox="1"/>
          <p:nvPr>
            <p:ph type="title"/>
          </p:nvPr>
        </p:nvSpPr>
        <p:spPr>
          <a:xfrm>
            <a:off x="715100" y="1307100"/>
            <a:ext cx="45126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2" name="Google Shape;132;p70"/>
          <p:cNvSpPr/>
          <p:nvPr/>
        </p:nvSpPr>
        <p:spPr>
          <a:xfrm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70"/>
          <p:cNvSpPr/>
          <p:nvPr/>
        </p:nvSpPr>
        <p:spPr>
          <a:xfrm flipH="1" rot="-2203840">
            <a:off x="7946199" y="-6617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70"/>
          <p:cNvSpPr/>
          <p:nvPr/>
        </p:nvSpPr>
        <p:spPr>
          <a:xfrm flipH="1" rot="-2203840">
            <a:off x="5257749" y="3991258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1"/>
          <p:cNvSpPr txBox="1"/>
          <p:nvPr>
            <p:ph type="title"/>
          </p:nvPr>
        </p:nvSpPr>
        <p:spPr>
          <a:xfrm>
            <a:off x="3828825" y="3600050"/>
            <a:ext cx="4750500" cy="11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8" name="Google Shape;138;p71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71"/>
          <p:cNvGrpSpPr/>
          <p:nvPr/>
        </p:nvGrpSpPr>
        <p:grpSpPr>
          <a:xfrm>
            <a:off x="8424021" y="192468"/>
            <a:ext cx="518208" cy="538464"/>
            <a:chOff x="5344647" y="670930"/>
            <a:chExt cx="937763" cy="974421"/>
          </a:xfrm>
        </p:grpSpPr>
        <p:sp>
          <p:nvSpPr>
            <p:cNvPr id="140" name="Google Shape;140;p71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71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p71"/>
          <p:cNvSpPr/>
          <p:nvPr/>
        </p:nvSpPr>
        <p:spPr>
          <a:xfrm rot="2203840">
            <a:off x="-259801" y="4180308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2"/>
          <p:cNvSpPr txBox="1"/>
          <p:nvPr>
            <p:ph idx="1" type="subTitle"/>
          </p:nvPr>
        </p:nvSpPr>
        <p:spPr>
          <a:xfrm>
            <a:off x="715100" y="2810838"/>
            <a:ext cx="30696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72"/>
          <p:cNvSpPr txBox="1"/>
          <p:nvPr>
            <p:ph type="title"/>
          </p:nvPr>
        </p:nvSpPr>
        <p:spPr>
          <a:xfrm>
            <a:off x="715100" y="1126063"/>
            <a:ext cx="3766500" cy="15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7" name="Google Shape;147;p72"/>
          <p:cNvSpPr/>
          <p:nvPr/>
        </p:nvSpPr>
        <p:spPr>
          <a:xfrm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2"/>
          <p:cNvSpPr/>
          <p:nvPr/>
        </p:nvSpPr>
        <p:spPr>
          <a:xfrm flipH="1" rot="-2203840">
            <a:off x="7946199" y="-6617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Google Shape;149;p72"/>
          <p:cNvGrpSpPr/>
          <p:nvPr/>
        </p:nvGrpSpPr>
        <p:grpSpPr>
          <a:xfrm>
            <a:off x="201771" y="192468"/>
            <a:ext cx="518208" cy="538464"/>
            <a:chOff x="5344647" y="670930"/>
            <a:chExt cx="937763" cy="974421"/>
          </a:xfrm>
        </p:grpSpPr>
        <p:sp>
          <p:nvSpPr>
            <p:cNvPr id="150" name="Google Shape;150;p72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72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72"/>
          <p:cNvSpPr/>
          <p:nvPr/>
        </p:nvSpPr>
        <p:spPr>
          <a:xfrm flipH="1" rot="-2203840">
            <a:off x="5257749" y="3991258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3"/>
          <p:cNvSpPr txBox="1"/>
          <p:nvPr>
            <p:ph type="title"/>
          </p:nvPr>
        </p:nvSpPr>
        <p:spPr>
          <a:xfrm>
            <a:off x="3816000" y="2283425"/>
            <a:ext cx="4387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6" name="Google Shape;156;p73"/>
          <p:cNvSpPr txBox="1"/>
          <p:nvPr>
            <p:ph idx="2" type="title"/>
          </p:nvPr>
        </p:nvSpPr>
        <p:spPr>
          <a:xfrm>
            <a:off x="3816000" y="14416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7" name="Google Shape;157;p73"/>
          <p:cNvSpPr txBox="1"/>
          <p:nvPr>
            <p:ph idx="1" type="subTitle"/>
          </p:nvPr>
        </p:nvSpPr>
        <p:spPr>
          <a:xfrm>
            <a:off x="3816000" y="3235975"/>
            <a:ext cx="4360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73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73"/>
          <p:cNvSpPr/>
          <p:nvPr/>
        </p:nvSpPr>
        <p:spPr>
          <a:xfrm rot="2203840">
            <a:off x="-51" y="-6617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3" name="Google Shape;163;p74"/>
          <p:cNvSpPr/>
          <p:nvPr/>
        </p:nvSpPr>
        <p:spPr>
          <a:xfrm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p74"/>
          <p:cNvGrpSpPr/>
          <p:nvPr/>
        </p:nvGrpSpPr>
        <p:grpSpPr>
          <a:xfrm>
            <a:off x="201771" y="192468"/>
            <a:ext cx="518208" cy="538464"/>
            <a:chOff x="5344647" y="670930"/>
            <a:chExt cx="937763" cy="974421"/>
          </a:xfrm>
        </p:grpSpPr>
        <p:sp>
          <p:nvSpPr>
            <p:cNvPr id="165" name="Google Shape;165;p74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74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74"/>
          <p:cNvSpPr/>
          <p:nvPr/>
        </p:nvSpPr>
        <p:spPr>
          <a:xfrm rot="2203840">
            <a:off x="7983974" y="4154608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5"/>
          <p:cNvSpPr txBox="1"/>
          <p:nvPr>
            <p:ph type="title"/>
          </p:nvPr>
        </p:nvSpPr>
        <p:spPr>
          <a:xfrm>
            <a:off x="591375" y="2693700"/>
            <a:ext cx="436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1" name="Google Shape;171;p75"/>
          <p:cNvSpPr txBox="1"/>
          <p:nvPr>
            <p:ph idx="2" type="title"/>
          </p:nvPr>
        </p:nvSpPr>
        <p:spPr>
          <a:xfrm>
            <a:off x="1800775" y="991350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2" name="Google Shape;172;p75"/>
          <p:cNvSpPr txBox="1"/>
          <p:nvPr>
            <p:ph idx="1" type="subTitle"/>
          </p:nvPr>
        </p:nvSpPr>
        <p:spPr>
          <a:xfrm>
            <a:off x="595700" y="3686250"/>
            <a:ext cx="4360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75"/>
          <p:cNvSpPr/>
          <p:nvPr/>
        </p:nvSpPr>
        <p:spPr>
          <a:xfrm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5"/>
          <p:cNvSpPr/>
          <p:nvPr/>
        </p:nvSpPr>
        <p:spPr>
          <a:xfrm flipH="1" rot="-2203840">
            <a:off x="5257749" y="3991258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75"/>
          <p:cNvSpPr/>
          <p:nvPr/>
        </p:nvSpPr>
        <p:spPr>
          <a:xfrm flipH="1" rot="-2203840">
            <a:off x="7946199" y="-6617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6"/>
          <p:cNvSpPr txBox="1"/>
          <p:nvPr>
            <p:ph type="title"/>
          </p:nvPr>
        </p:nvSpPr>
        <p:spPr>
          <a:xfrm>
            <a:off x="971263" y="1841450"/>
            <a:ext cx="1803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9" name="Google Shape;179;p76"/>
          <p:cNvSpPr txBox="1"/>
          <p:nvPr>
            <p:ph idx="1" type="subTitle"/>
          </p:nvPr>
        </p:nvSpPr>
        <p:spPr>
          <a:xfrm>
            <a:off x="971263" y="2243327"/>
            <a:ext cx="1803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76"/>
          <p:cNvSpPr txBox="1"/>
          <p:nvPr>
            <p:ph idx="2" type="title"/>
          </p:nvPr>
        </p:nvSpPr>
        <p:spPr>
          <a:xfrm>
            <a:off x="3670461" y="1841450"/>
            <a:ext cx="1803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1" name="Google Shape;181;p76"/>
          <p:cNvSpPr txBox="1"/>
          <p:nvPr>
            <p:ph idx="3" type="subTitle"/>
          </p:nvPr>
        </p:nvSpPr>
        <p:spPr>
          <a:xfrm>
            <a:off x="3670461" y="2243327"/>
            <a:ext cx="1803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76"/>
          <p:cNvSpPr txBox="1"/>
          <p:nvPr>
            <p:ph idx="4" type="title"/>
          </p:nvPr>
        </p:nvSpPr>
        <p:spPr>
          <a:xfrm>
            <a:off x="971263" y="3701025"/>
            <a:ext cx="1803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3" name="Google Shape;183;p76"/>
          <p:cNvSpPr txBox="1"/>
          <p:nvPr>
            <p:ph idx="5" type="subTitle"/>
          </p:nvPr>
        </p:nvSpPr>
        <p:spPr>
          <a:xfrm>
            <a:off x="971263" y="4102902"/>
            <a:ext cx="1803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76"/>
          <p:cNvSpPr txBox="1"/>
          <p:nvPr>
            <p:ph idx="6" type="title"/>
          </p:nvPr>
        </p:nvSpPr>
        <p:spPr>
          <a:xfrm>
            <a:off x="3670461" y="3701025"/>
            <a:ext cx="1803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5" name="Google Shape;185;p76"/>
          <p:cNvSpPr txBox="1"/>
          <p:nvPr>
            <p:ph idx="7" type="subTitle"/>
          </p:nvPr>
        </p:nvSpPr>
        <p:spPr>
          <a:xfrm>
            <a:off x="3670461" y="4102902"/>
            <a:ext cx="1803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76"/>
          <p:cNvSpPr txBox="1"/>
          <p:nvPr>
            <p:ph idx="8" type="title"/>
          </p:nvPr>
        </p:nvSpPr>
        <p:spPr>
          <a:xfrm>
            <a:off x="6369736" y="1841450"/>
            <a:ext cx="1803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" name="Google Shape;187;p76"/>
          <p:cNvSpPr txBox="1"/>
          <p:nvPr>
            <p:ph idx="9" type="subTitle"/>
          </p:nvPr>
        </p:nvSpPr>
        <p:spPr>
          <a:xfrm>
            <a:off x="6369736" y="2243327"/>
            <a:ext cx="1803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76"/>
          <p:cNvSpPr txBox="1"/>
          <p:nvPr>
            <p:ph idx="13" type="title"/>
          </p:nvPr>
        </p:nvSpPr>
        <p:spPr>
          <a:xfrm>
            <a:off x="6369736" y="3701025"/>
            <a:ext cx="1803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76"/>
          <p:cNvSpPr txBox="1"/>
          <p:nvPr>
            <p:ph idx="14" type="subTitle"/>
          </p:nvPr>
        </p:nvSpPr>
        <p:spPr>
          <a:xfrm>
            <a:off x="6369736" y="4102902"/>
            <a:ext cx="1803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76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1" name="Google Shape;191;p76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76"/>
          <p:cNvSpPr/>
          <p:nvPr/>
        </p:nvSpPr>
        <p:spPr>
          <a:xfrm rot="2203840">
            <a:off x="-259801" y="4180308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76"/>
          <p:cNvGrpSpPr/>
          <p:nvPr/>
        </p:nvGrpSpPr>
        <p:grpSpPr>
          <a:xfrm>
            <a:off x="8424021" y="192468"/>
            <a:ext cx="518208" cy="538464"/>
            <a:chOff x="5344647" y="670930"/>
            <a:chExt cx="937763" cy="974421"/>
          </a:xfrm>
        </p:grpSpPr>
        <p:sp>
          <p:nvSpPr>
            <p:cNvPr id="194" name="Google Shape;194;p76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76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7"/>
          <p:cNvSpPr txBox="1"/>
          <p:nvPr>
            <p:ph type="title"/>
          </p:nvPr>
        </p:nvSpPr>
        <p:spPr>
          <a:xfrm>
            <a:off x="2116606" y="1687375"/>
            <a:ext cx="212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9" name="Google Shape;199;p77"/>
          <p:cNvSpPr txBox="1"/>
          <p:nvPr>
            <p:ph idx="1" type="subTitle"/>
          </p:nvPr>
        </p:nvSpPr>
        <p:spPr>
          <a:xfrm>
            <a:off x="2116606" y="2121500"/>
            <a:ext cx="212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77"/>
          <p:cNvSpPr txBox="1"/>
          <p:nvPr>
            <p:ph idx="2" type="title"/>
          </p:nvPr>
        </p:nvSpPr>
        <p:spPr>
          <a:xfrm>
            <a:off x="5849418" y="1687375"/>
            <a:ext cx="212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1" name="Google Shape;201;p77"/>
          <p:cNvSpPr txBox="1"/>
          <p:nvPr>
            <p:ph idx="3" type="subTitle"/>
          </p:nvPr>
        </p:nvSpPr>
        <p:spPr>
          <a:xfrm>
            <a:off x="5849418" y="2121500"/>
            <a:ext cx="212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77"/>
          <p:cNvSpPr txBox="1"/>
          <p:nvPr>
            <p:ph idx="4" type="title"/>
          </p:nvPr>
        </p:nvSpPr>
        <p:spPr>
          <a:xfrm>
            <a:off x="2116570" y="3469901"/>
            <a:ext cx="212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3" name="Google Shape;203;p77"/>
          <p:cNvSpPr txBox="1"/>
          <p:nvPr>
            <p:ph idx="5" type="subTitle"/>
          </p:nvPr>
        </p:nvSpPr>
        <p:spPr>
          <a:xfrm>
            <a:off x="2116570" y="3904025"/>
            <a:ext cx="212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77"/>
          <p:cNvSpPr txBox="1"/>
          <p:nvPr>
            <p:ph idx="6" type="title"/>
          </p:nvPr>
        </p:nvSpPr>
        <p:spPr>
          <a:xfrm>
            <a:off x="5849382" y="3469901"/>
            <a:ext cx="212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5" name="Google Shape;205;p77"/>
          <p:cNvSpPr txBox="1"/>
          <p:nvPr>
            <p:ph idx="7" type="subTitle"/>
          </p:nvPr>
        </p:nvSpPr>
        <p:spPr>
          <a:xfrm>
            <a:off x="5849382" y="3904025"/>
            <a:ext cx="212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77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7" name="Google Shape;207;p77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" name="Google Shape;208;p77"/>
          <p:cNvGrpSpPr/>
          <p:nvPr/>
        </p:nvGrpSpPr>
        <p:grpSpPr>
          <a:xfrm>
            <a:off x="8424021" y="192468"/>
            <a:ext cx="518208" cy="538464"/>
            <a:chOff x="5344647" y="670930"/>
            <a:chExt cx="937763" cy="974421"/>
          </a:xfrm>
        </p:grpSpPr>
        <p:sp>
          <p:nvSpPr>
            <p:cNvPr id="209" name="Google Shape;209;p77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77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" name="Google Shape;211;p77"/>
          <p:cNvSpPr/>
          <p:nvPr/>
        </p:nvSpPr>
        <p:spPr>
          <a:xfrm rot="2203840">
            <a:off x="-259801" y="4180308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" name="Google Shape;17;p60"/>
          <p:cNvSpPr txBox="1"/>
          <p:nvPr>
            <p:ph idx="1" type="body"/>
          </p:nvPr>
        </p:nvSpPr>
        <p:spPr>
          <a:xfrm>
            <a:off x="720000" y="1017725"/>
            <a:ext cx="77040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3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60"/>
          <p:cNvSpPr/>
          <p:nvPr/>
        </p:nvSpPr>
        <p:spPr>
          <a:xfrm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60"/>
          <p:cNvSpPr/>
          <p:nvPr/>
        </p:nvSpPr>
        <p:spPr>
          <a:xfrm rot="2203840">
            <a:off x="7983974" y="4154608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20;p60"/>
          <p:cNvGrpSpPr/>
          <p:nvPr/>
        </p:nvGrpSpPr>
        <p:grpSpPr>
          <a:xfrm>
            <a:off x="201771" y="192468"/>
            <a:ext cx="518208" cy="538464"/>
            <a:chOff x="5344647" y="670930"/>
            <a:chExt cx="937763" cy="974421"/>
          </a:xfrm>
        </p:grpSpPr>
        <p:sp>
          <p:nvSpPr>
            <p:cNvPr id="21" name="Google Shape;21;p60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60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2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8"/>
          <p:cNvSpPr txBox="1"/>
          <p:nvPr>
            <p:ph type="title"/>
          </p:nvPr>
        </p:nvSpPr>
        <p:spPr>
          <a:xfrm>
            <a:off x="720000" y="325781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5" name="Google Shape;215;p78"/>
          <p:cNvSpPr txBox="1"/>
          <p:nvPr>
            <p:ph idx="1" type="subTitle"/>
          </p:nvPr>
        </p:nvSpPr>
        <p:spPr>
          <a:xfrm>
            <a:off x="720000" y="371912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78"/>
          <p:cNvSpPr txBox="1"/>
          <p:nvPr>
            <p:ph idx="2" type="title"/>
          </p:nvPr>
        </p:nvSpPr>
        <p:spPr>
          <a:xfrm>
            <a:off x="3403800" y="325781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7" name="Google Shape;217;p78"/>
          <p:cNvSpPr txBox="1"/>
          <p:nvPr>
            <p:ph idx="3" type="subTitle"/>
          </p:nvPr>
        </p:nvSpPr>
        <p:spPr>
          <a:xfrm>
            <a:off x="3403800" y="371912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78"/>
          <p:cNvSpPr txBox="1"/>
          <p:nvPr>
            <p:ph idx="4" type="title"/>
          </p:nvPr>
        </p:nvSpPr>
        <p:spPr>
          <a:xfrm>
            <a:off x="6087600" y="325781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9" name="Google Shape;219;p78"/>
          <p:cNvSpPr txBox="1"/>
          <p:nvPr>
            <p:ph idx="5" type="subTitle"/>
          </p:nvPr>
        </p:nvSpPr>
        <p:spPr>
          <a:xfrm>
            <a:off x="6087600" y="371912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7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1" name="Google Shape;221;p78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78"/>
          <p:cNvSpPr/>
          <p:nvPr/>
        </p:nvSpPr>
        <p:spPr>
          <a:xfrm rot="2203840">
            <a:off x="-259801" y="4180308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Google Shape;223;p78"/>
          <p:cNvGrpSpPr/>
          <p:nvPr/>
        </p:nvGrpSpPr>
        <p:grpSpPr>
          <a:xfrm>
            <a:off x="8424021" y="192468"/>
            <a:ext cx="518208" cy="538464"/>
            <a:chOff x="5344647" y="670930"/>
            <a:chExt cx="937763" cy="974421"/>
          </a:xfrm>
        </p:grpSpPr>
        <p:sp>
          <p:nvSpPr>
            <p:cNvPr id="224" name="Google Shape;224;p78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78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9"/>
          <p:cNvSpPr txBox="1"/>
          <p:nvPr>
            <p:ph hasCustomPrompt="1" type="title"/>
          </p:nvPr>
        </p:nvSpPr>
        <p:spPr>
          <a:xfrm>
            <a:off x="3145000" y="1847025"/>
            <a:ext cx="52839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9" name="Google Shape;229;p79"/>
          <p:cNvSpPr txBox="1"/>
          <p:nvPr>
            <p:ph idx="1" type="subTitle"/>
          </p:nvPr>
        </p:nvSpPr>
        <p:spPr>
          <a:xfrm>
            <a:off x="3145000" y="3358175"/>
            <a:ext cx="5283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0" name="Google Shape;230;p79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79"/>
          <p:cNvSpPr txBox="1"/>
          <p:nvPr>
            <p:ph idx="2" type="title"/>
          </p:nvPr>
        </p:nvSpPr>
        <p:spPr>
          <a:xfrm>
            <a:off x="3211725" y="1166475"/>
            <a:ext cx="52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2" name="Google Shape;232;p79"/>
          <p:cNvSpPr/>
          <p:nvPr/>
        </p:nvSpPr>
        <p:spPr>
          <a:xfrm rot="2203840">
            <a:off x="-51" y="-6617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0"/>
          <p:cNvSpPr txBox="1"/>
          <p:nvPr>
            <p:ph type="title"/>
          </p:nvPr>
        </p:nvSpPr>
        <p:spPr>
          <a:xfrm>
            <a:off x="720000" y="1904325"/>
            <a:ext cx="29637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36" name="Google Shape;236;p80"/>
          <p:cNvSpPr txBox="1"/>
          <p:nvPr>
            <p:ph idx="1" type="subTitle"/>
          </p:nvPr>
        </p:nvSpPr>
        <p:spPr>
          <a:xfrm>
            <a:off x="720000" y="2610350"/>
            <a:ext cx="29637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80"/>
          <p:cNvSpPr txBox="1"/>
          <p:nvPr>
            <p:ph idx="2" type="title"/>
          </p:nvPr>
        </p:nvSpPr>
        <p:spPr>
          <a:xfrm>
            <a:off x="5460300" y="1904325"/>
            <a:ext cx="29637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38" name="Google Shape;238;p80"/>
          <p:cNvSpPr txBox="1"/>
          <p:nvPr>
            <p:ph idx="3" type="subTitle"/>
          </p:nvPr>
        </p:nvSpPr>
        <p:spPr>
          <a:xfrm>
            <a:off x="5460300" y="2610351"/>
            <a:ext cx="29637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80"/>
          <p:cNvSpPr txBox="1"/>
          <p:nvPr>
            <p:ph idx="4" type="title"/>
          </p:nvPr>
        </p:nvSpPr>
        <p:spPr>
          <a:xfrm>
            <a:off x="3090150" y="3457275"/>
            <a:ext cx="29637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40" name="Google Shape;240;p80"/>
          <p:cNvSpPr txBox="1"/>
          <p:nvPr>
            <p:ph idx="5" type="subTitle"/>
          </p:nvPr>
        </p:nvSpPr>
        <p:spPr>
          <a:xfrm>
            <a:off x="3090150" y="4163300"/>
            <a:ext cx="29637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80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2" name="Google Shape;242;p80"/>
          <p:cNvSpPr/>
          <p:nvPr/>
        </p:nvSpPr>
        <p:spPr>
          <a:xfrm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80"/>
          <p:cNvGrpSpPr/>
          <p:nvPr/>
        </p:nvGrpSpPr>
        <p:grpSpPr>
          <a:xfrm>
            <a:off x="201771" y="192468"/>
            <a:ext cx="518208" cy="538464"/>
            <a:chOff x="5344647" y="670930"/>
            <a:chExt cx="937763" cy="974421"/>
          </a:xfrm>
        </p:grpSpPr>
        <p:sp>
          <p:nvSpPr>
            <p:cNvPr id="244" name="Google Shape;244;p80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80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80"/>
          <p:cNvSpPr/>
          <p:nvPr/>
        </p:nvSpPr>
        <p:spPr>
          <a:xfrm rot="2203840">
            <a:off x="7983974" y="4154608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1"/>
          <p:cNvSpPr txBox="1"/>
          <p:nvPr>
            <p:ph idx="1" type="subTitle"/>
          </p:nvPr>
        </p:nvSpPr>
        <p:spPr>
          <a:xfrm>
            <a:off x="715100" y="2278400"/>
            <a:ext cx="32595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81"/>
          <p:cNvSpPr txBox="1"/>
          <p:nvPr>
            <p:ph type="title"/>
          </p:nvPr>
        </p:nvSpPr>
        <p:spPr>
          <a:xfrm>
            <a:off x="715100" y="1510900"/>
            <a:ext cx="376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1" name="Google Shape;251;p81"/>
          <p:cNvSpPr/>
          <p:nvPr/>
        </p:nvSpPr>
        <p:spPr>
          <a:xfrm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" name="Google Shape;252;p81"/>
          <p:cNvGrpSpPr/>
          <p:nvPr/>
        </p:nvGrpSpPr>
        <p:grpSpPr>
          <a:xfrm>
            <a:off x="201771" y="192468"/>
            <a:ext cx="518208" cy="538464"/>
            <a:chOff x="5344647" y="670930"/>
            <a:chExt cx="937763" cy="974421"/>
          </a:xfrm>
        </p:grpSpPr>
        <p:sp>
          <p:nvSpPr>
            <p:cNvPr id="253" name="Google Shape;253;p81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81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81"/>
          <p:cNvSpPr/>
          <p:nvPr/>
        </p:nvSpPr>
        <p:spPr>
          <a:xfrm rot="2203840">
            <a:off x="7983974" y="4154608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2"/>
          <p:cNvSpPr txBox="1"/>
          <p:nvPr>
            <p:ph type="ctrTitle"/>
          </p:nvPr>
        </p:nvSpPr>
        <p:spPr>
          <a:xfrm>
            <a:off x="2429925" y="535000"/>
            <a:ext cx="42840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9" name="Google Shape;259;p82"/>
          <p:cNvSpPr txBox="1"/>
          <p:nvPr>
            <p:ph idx="1" type="subTitle"/>
          </p:nvPr>
        </p:nvSpPr>
        <p:spPr>
          <a:xfrm>
            <a:off x="2425050" y="1532800"/>
            <a:ext cx="42939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0" name="Google Shape;260;p82"/>
          <p:cNvSpPr txBox="1"/>
          <p:nvPr/>
        </p:nvSpPr>
        <p:spPr>
          <a:xfrm>
            <a:off x="2460800" y="3634425"/>
            <a:ext cx="42225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, and includes icons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2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and infographics &amp; images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1" name="Google Shape;261;p82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p82"/>
          <p:cNvGrpSpPr/>
          <p:nvPr/>
        </p:nvGrpSpPr>
        <p:grpSpPr>
          <a:xfrm>
            <a:off x="8424021" y="192468"/>
            <a:ext cx="518208" cy="538464"/>
            <a:chOff x="5344647" y="670930"/>
            <a:chExt cx="937763" cy="974421"/>
          </a:xfrm>
        </p:grpSpPr>
        <p:sp>
          <p:nvSpPr>
            <p:cNvPr id="263" name="Google Shape;263;p82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82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82"/>
          <p:cNvSpPr/>
          <p:nvPr/>
        </p:nvSpPr>
        <p:spPr>
          <a:xfrm rot="2203840">
            <a:off x="-259801" y="4180308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9" name="Google Shape;269;p83"/>
          <p:cNvSpPr txBox="1"/>
          <p:nvPr>
            <p:ph idx="1" type="body"/>
          </p:nvPr>
        </p:nvSpPr>
        <p:spPr>
          <a:xfrm>
            <a:off x="720000" y="1017725"/>
            <a:ext cx="77040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3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0" name="Google Shape;270;p83"/>
          <p:cNvSpPr/>
          <p:nvPr/>
        </p:nvSpPr>
        <p:spPr>
          <a:xfrm>
            <a:off x="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83"/>
          <p:cNvSpPr/>
          <p:nvPr/>
        </p:nvSpPr>
        <p:spPr>
          <a:xfrm rot="2203840">
            <a:off x="-259801" y="4180308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" name="Google Shape;272;p83"/>
          <p:cNvGrpSpPr/>
          <p:nvPr/>
        </p:nvGrpSpPr>
        <p:grpSpPr>
          <a:xfrm>
            <a:off x="8424021" y="192468"/>
            <a:ext cx="518208" cy="538464"/>
            <a:chOff x="5344647" y="670930"/>
            <a:chExt cx="937763" cy="974421"/>
          </a:xfrm>
        </p:grpSpPr>
        <p:sp>
          <p:nvSpPr>
            <p:cNvPr id="273" name="Google Shape;273;p83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83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" name="Google Shape;275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8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88"/>
          <p:cNvGrpSpPr/>
          <p:nvPr/>
        </p:nvGrpSpPr>
        <p:grpSpPr>
          <a:xfrm>
            <a:off x="8424021" y="192468"/>
            <a:ext cx="518208" cy="538464"/>
            <a:chOff x="5344647" y="670930"/>
            <a:chExt cx="937763" cy="974421"/>
          </a:xfrm>
        </p:grpSpPr>
        <p:sp>
          <p:nvSpPr>
            <p:cNvPr id="281" name="Google Shape;281;p88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88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88"/>
          <p:cNvSpPr/>
          <p:nvPr/>
        </p:nvSpPr>
        <p:spPr>
          <a:xfrm rot="2203840">
            <a:off x="-259801" y="4180308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9"/>
          <p:cNvSpPr/>
          <p:nvPr/>
        </p:nvSpPr>
        <p:spPr>
          <a:xfrm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" name="Google Shape;287;p89"/>
          <p:cNvGrpSpPr/>
          <p:nvPr/>
        </p:nvGrpSpPr>
        <p:grpSpPr>
          <a:xfrm>
            <a:off x="201771" y="192468"/>
            <a:ext cx="518208" cy="538464"/>
            <a:chOff x="5344647" y="670930"/>
            <a:chExt cx="937763" cy="974421"/>
          </a:xfrm>
        </p:grpSpPr>
        <p:sp>
          <p:nvSpPr>
            <p:cNvPr id="288" name="Google Shape;288;p89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89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89"/>
          <p:cNvSpPr/>
          <p:nvPr/>
        </p:nvSpPr>
        <p:spPr>
          <a:xfrm rot="2203840">
            <a:off x="7983974" y="4154608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1"/>
          <p:cNvSpPr txBox="1"/>
          <p:nvPr>
            <p:ph type="title"/>
          </p:nvPr>
        </p:nvSpPr>
        <p:spPr>
          <a:xfrm>
            <a:off x="720000" y="174277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61"/>
          <p:cNvSpPr txBox="1"/>
          <p:nvPr>
            <p:ph idx="2" type="title"/>
          </p:nvPr>
        </p:nvSpPr>
        <p:spPr>
          <a:xfrm>
            <a:off x="1250550" y="1336390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" name="Google Shape;27;p61"/>
          <p:cNvSpPr txBox="1"/>
          <p:nvPr>
            <p:ph idx="1" type="subTitle"/>
          </p:nvPr>
        </p:nvSpPr>
        <p:spPr>
          <a:xfrm>
            <a:off x="720000" y="217690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1"/>
          <p:cNvSpPr txBox="1"/>
          <p:nvPr>
            <p:ph idx="3" type="title"/>
          </p:nvPr>
        </p:nvSpPr>
        <p:spPr>
          <a:xfrm>
            <a:off x="3403750" y="174277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61"/>
          <p:cNvSpPr txBox="1"/>
          <p:nvPr>
            <p:ph idx="4" type="title"/>
          </p:nvPr>
        </p:nvSpPr>
        <p:spPr>
          <a:xfrm>
            <a:off x="3934350" y="1336390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" name="Google Shape;30;p61"/>
          <p:cNvSpPr txBox="1"/>
          <p:nvPr>
            <p:ph idx="5" type="subTitle"/>
          </p:nvPr>
        </p:nvSpPr>
        <p:spPr>
          <a:xfrm>
            <a:off x="3403800" y="217690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1"/>
          <p:cNvSpPr txBox="1"/>
          <p:nvPr>
            <p:ph idx="6" type="title"/>
          </p:nvPr>
        </p:nvSpPr>
        <p:spPr>
          <a:xfrm>
            <a:off x="6087700" y="174277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61"/>
          <p:cNvSpPr txBox="1"/>
          <p:nvPr>
            <p:ph idx="7" type="title"/>
          </p:nvPr>
        </p:nvSpPr>
        <p:spPr>
          <a:xfrm>
            <a:off x="6618150" y="1336390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" name="Google Shape;33;p61"/>
          <p:cNvSpPr txBox="1"/>
          <p:nvPr>
            <p:ph idx="8" type="subTitle"/>
          </p:nvPr>
        </p:nvSpPr>
        <p:spPr>
          <a:xfrm>
            <a:off x="6087600" y="217690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1"/>
          <p:cNvSpPr txBox="1"/>
          <p:nvPr>
            <p:ph idx="9" type="title"/>
          </p:nvPr>
        </p:nvSpPr>
        <p:spPr>
          <a:xfrm>
            <a:off x="720000" y="353217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61"/>
          <p:cNvSpPr txBox="1"/>
          <p:nvPr>
            <p:ph idx="13" type="title"/>
          </p:nvPr>
        </p:nvSpPr>
        <p:spPr>
          <a:xfrm>
            <a:off x="1250550" y="3125790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" name="Google Shape;36;p61"/>
          <p:cNvSpPr txBox="1"/>
          <p:nvPr>
            <p:ph idx="14" type="subTitle"/>
          </p:nvPr>
        </p:nvSpPr>
        <p:spPr>
          <a:xfrm>
            <a:off x="720000" y="396630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1"/>
          <p:cNvSpPr txBox="1"/>
          <p:nvPr>
            <p:ph idx="15" type="title"/>
          </p:nvPr>
        </p:nvSpPr>
        <p:spPr>
          <a:xfrm>
            <a:off x="3403750" y="353217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61"/>
          <p:cNvSpPr txBox="1"/>
          <p:nvPr>
            <p:ph idx="16" type="title"/>
          </p:nvPr>
        </p:nvSpPr>
        <p:spPr>
          <a:xfrm>
            <a:off x="3934350" y="3125790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61"/>
          <p:cNvSpPr txBox="1"/>
          <p:nvPr>
            <p:ph idx="17" type="subTitle"/>
          </p:nvPr>
        </p:nvSpPr>
        <p:spPr>
          <a:xfrm>
            <a:off x="3403800" y="396630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1"/>
          <p:cNvSpPr txBox="1"/>
          <p:nvPr>
            <p:ph idx="18" type="title"/>
          </p:nvPr>
        </p:nvSpPr>
        <p:spPr>
          <a:xfrm>
            <a:off x="6087700" y="353217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61"/>
          <p:cNvSpPr txBox="1"/>
          <p:nvPr>
            <p:ph idx="19" type="title"/>
          </p:nvPr>
        </p:nvSpPr>
        <p:spPr>
          <a:xfrm>
            <a:off x="6618150" y="3125790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" name="Google Shape;42;p61"/>
          <p:cNvSpPr txBox="1"/>
          <p:nvPr>
            <p:ph idx="20" type="subTitle"/>
          </p:nvPr>
        </p:nvSpPr>
        <p:spPr>
          <a:xfrm>
            <a:off x="6087600" y="396630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1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" name="Google Shape;44;p61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1"/>
          <p:cNvSpPr/>
          <p:nvPr/>
        </p:nvSpPr>
        <p:spPr>
          <a:xfrm rot="2203840">
            <a:off x="-259801" y="4180308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61"/>
          <p:cNvGrpSpPr/>
          <p:nvPr/>
        </p:nvGrpSpPr>
        <p:grpSpPr>
          <a:xfrm>
            <a:off x="8424021" y="192468"/>
            <a:ext cx="518208" cy="538464"/>
            <a:chOff x="5344647" y="670930"/>
            <a:chExt cx="937763" cy="974421"/>
          </a:xfrm>
        </p:grpSpPr>
        <p:sp>
          <p:nvSpPr>
            <p:cNvPr id="47" name="Google Shape;47;p61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1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2"/>
          <p:cNvSpPr txBox="1"/>
          <p:nvPr>
            <p:ph type="title"/>
          </p:nvPr>
        </p:nvSpPr>
        <p:spPr>
          <a:xfrm>
            <a:off x="715100" y="1438038"/>
            <a:ext cx="4182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" name="Google Shape;52;p62"/>
          <p:cNvSpPr txBox="1"/>
          <p:nvPr>
            <p:ph idx="1" type="subTitle"/>
          </p:nvPr>
        </p:nvSpPr>
        <p:spPr>
          <a:xfrm>
            <a:off x="715100" y="2419363"/>
            <a:ext cx="41829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2"/>
          <p:cNvSpPr/>
          <p:nvPr/>
        </p:nvSpPr>
        <p:spPr>
          <a:xfrm flipH="1"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62"/>
          <p:cNvSpPr/>
          <p:nvPr/>
        </p:nvSpPr>
        <p:spPr>
          <a:xfrm flipH="1" rot="-2203840">
            <a:off x="7946199" y="-6617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2"/>
          <p:cNvSpPr/>
          <p:nvPr/>
        </p:nvSpPr>
        <p:spPr>
          <a:xfrm flipH="1" rot="-2203840">
            <a:off x="5257749" y="3991258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3"/>
          <p:cNvSpPr txBox="1"/>
          <p:nvPr>
            <p:ph type="title"/>
          </p:nvPr>
        </p:nvSpPr>
        <p:spPr>
          <a:xfrm>
            <a:off x="2638475" y="3175950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" name="Google Shape;59;p63"/>
          <p:cNvSpPr txBox="1"/>
          <p:nvPr>
            <p:ph idx="1" type="subTitle"/>
          </p:nvPr>
        </p:nvSpPr>
        <p:spPr>
          <a:xfrm>
            <a:off x="2638475" y="1435650"/>
            <a:ext cx="5695800" cy="17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" name="Google Shape;60;p63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63"/>
          <p:cNvSpPr/>
          <p:nvPr/>
        </p:nvSpPr>
        <p:spPr>
          <a:xfrm rot="2203840">
            <a:off x="-51" y="-6617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4"/>
          <p:cNvSpPr txBox="1"/>
          <p:nvPr>
            <p:ph type="title"/>
          </p:nvPr>
        </p:nvSpPr>
        <p:spPr>
          <a:xfrm>
            <a:off x="715100" y="1005725"/>
            <a:ext cx="439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64"/>
          <p:cNvSpPr txBox="1"/>
          <p:nvPr>
            <p:ph idx="1" type="body"/>
          </p:nvPr>
        </p:nvSpPr>
        <p:spPr>
          <a:xfrm>
            <a:off x="715100" y="1713175"/>
            <a:ext cx="33222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6" name="Google Shape;66;p64"/>
          <p:cNvSpPr/>
          <p:nvPr/>
        </p:nvSpPr>
        <p:spPr>
          <a:xfrm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4"/>
          <p:cNvSpPr/>
          <p:nvPr/>
        </p:nvSpPr>
        <p:spPr>
          <a:xfrm rot="2203840">
            <a:off x="5237849" y="-13267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Google Shape;68;p64"/>
          <p:cNvGrpSpPr/>
          <p:nvPr/>
        </p:nvGrpSpPr>
        <p:grpSpPr>
          <a:xfrm>
            <a:off x="201771" y="192468"/>
            <a:ext cx="518208" cy="538464"/>
            <a:chOff x="5344647" y="670930"/>
            <a:chExt cx="937763" cy="974421"/>
          </a:xfrm>
        </p:grpSpPr>
        <p:sp>
          <p:nvSpPr>
            <p:cNvPr id="69" name="Google Shape;69;p64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64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64"/>
          <p:cNvSpPr/>
          <p:nvPr/>
        </p:nvSpPr>
        <p:spPr>
          <a:xfrm rot="2203840">
            <a:off x="7946199" y="3991258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5"/>
          <p:cNvSpPr txBox="1"/>
          <p:nvPr>
            <p:ph type="title"/>
          </p:nvPr>
        </p:nvSpPr>
        <p:spPr>
          <a:xfrm>
            <a:off x="2214950" y="2058425"/>
            <a:ext cx="4713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65"/>
          <p:cNvSpPr txBox="1"/>
          <p:nvPr>
            <p:ph idx="2" type="title"/>
          </p:nvPr>
        </p:nvSpPr>
        <p:spPr>
          <a:xfrm>
            <a:off x="2996450" y="12166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6" name="Google Shape;76;p65"/>
          <p:cNvSpPr txBox="1"/>
          <p:nvPr>
            <p:ph idx="1" type="subTitle"/>
          </p:nvPr>
        </p:nvSpPr>
        <p:spPr>
          <a:xfrm>
            <a:off x="2391800" y="3468175"/>
            <a:ext cx="4360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5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65"/>
          <p:cNvSpPr/>
          <p:nvPr/>
        </p:nvSpPr>
        <p:spPr>
          <a:xfrm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65"/>
          <p:cNvSpPr/>
          <p:nvPr/>
        </p:nvSpPr>
        <p:spPr>
          <a:xfrm rot="2203840">
            <a:off x="-4776" y="550733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65"/>
          <p:cNvSpPr/>
          <p:nvPr/>
        </p:nvSpPr>
        <p:spPr>
          <a:xfrm rot="-885226">
            <a:off x="8035678" y="3698980"/>
            <a:ext cx="685605" cy="685605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65"/>
          <p:cNvSpPr/>
          <p:nvPr/>
        </p:nvSpPr>
        <p:spPr>
          <a:xfrm rot="2203840">
            <a:off x="-4776" y="550733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65"/>
          <p:cNvSpPr/>
          <p:nvPr/>
        </p:nvSpPr>
        <p:spPr>
          <a:xfrm rot="-885226">
            <a:off x="8035678" y="3698980"/>
            <a:ext cx="685605" cy="685605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" name="Google Shape;86;p66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" name="Google Shape;87;p66"/>
          <p:cNvGrpSpPr/>
          <p:nvPr/>
        </p:nvGrpSpPr>
        <p:grpSpPr>
          <a:xfrm>
            <a:off x="201771" y="192468"/>
            <a:ext cx="518208" cy="538464"/>
            <a:chOff x="5344647" y="670930"/>
            <a:chExt cx="937763" cy="974421"/>
          </a:xfrm>
        </p:grpSpPr>
        <p:sp>
          <p:nvSpPr>
            <p:cNvPr id="88" name="Google Shape;88;p66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66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66"/>
          <p:cNvSpPr/>
          <p:nvPr/>
        </p:nvSpPr>
        <p:spPr>
          <a:xfrm rot="2203840">
            <a:off x="7983974" y="4154608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7"/>
          <p:cNvSpPr txBox="1"/>
          <p:nvPr>
            <p:ph idx="1" type="subTitle"/>
          </p:nvPr>
        </p:nvSpPr>
        <p:spPr>
          <a:xfrm>
            <a:off x="1290763" y="2664625"/>
            <a:ext cx="2907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5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" name="Google Shape;94;p67"/>
          <p:cNvSpPr txBox="1"/>
          <p:nvPr>
            <p:ph idx="2" type="subTitle"/>
          </p:nvPr>
        </p:nvSpPr>
        <p:spPr>
          <a:xfrm>
            <a:off x="4945638" y="2664625"/>
            <a:ext cx="2907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5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5" name="Google Shape;95;p67"/>
          <p:cNvSpPr txBox="1"/>
          <p:nvPr>
            <p:ph idx="3" type="subTitle"/>
          </p:nvPr>
        </p:nvSpPr>
        <p:spPr>
          <a:xfrm>
            <a:off x="1290763" y="3166375"/>
            <a:ext cx="29076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7"/>
          <p:cNvSpPr txBox="1"/>
          <p:nvPr>
            <p:ph idx="4" type="subTitle"/>
          </p:nvPr>
        </p:nvSpPr>
        <p:spPr>
          <a:xfrm>
            <a:off x="4945638" y="3166375"/>
            <a:ext cx="29076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" name="Google Shape;98;p67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67"/>
          <p:cNvSpPr/>
          <p:nvPr/>
        </p:nvSpPr>
        <p:spPr>
          <a:xfrm rot="2203840">
            <a:off x="-259801" y="4180308"/>
            <a:ext cx="1234504" cy="1234504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67"/>
          <p:cNvGrpSpPr/>
          <p:nvPr/>
        </p:nvGrpSpPr>
        <p:grpSpPr>
          <a:xfrm>
            <a:off x="8424021" y="192468"/>
            <a:ext cx="518208" cy="538464"/>
            <a:chOff x="5344647" y="670930"/>
            <a:chExt cx="937763" cy="974421"/>
          </a:xfrm>
        </p:grpSpPr>
        <p:sp>
          <p:nvSpPr>
            <p:cNvPr id="101" name="Google Shape;101;p67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67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b="0" i="0" sz="3500" u="none" cap="none" strike="noStrik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b="0" i="0" sz="3500" u="none" cap="none" strike="noStrik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b="0" i="0" sz="3500" u="none" cap="none" strike="noStrik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b="0" i="0" sz="3500" u="none" cap="none" strike="noStrik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b="0" i="0" sz="3500" u="none" cap="none" strike="noStrik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b="0" i="0" sz="3500" u="none" cap="none" strike="noStrik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b="0" i="0" sz="3500" u="none" cap="none" strike="noStrik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b="0" i="0" sz="3500" u="none" cap="none" strike="noStrik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b="0" i="0" sz="3500" u="none" cap="none" strike="noStrik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7" name="Google Shape;7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○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■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○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■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○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B Garamond"/>
              <a:buChar char="■"/>
              <a:defRPr b="0" i="0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8" name="Google Shape;8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hyperlink" Target="https://www.insee.fr/en/statistiques?debut=0&amp;theme=1;" TargetMode="External"/><Relationship Id="rId6" Type="http://schemas.openxmlformats.org/officeDocument/2006/relationships/hyperlink" Target="https://www.insee.fr/en/statistiques?debut=0&amp;theme=1;" TargetMode="External"/><Relationship Id="rId7" Type="http://schemas.openxmlformats.org/officeDocument/2006/relationships/hyperlink" Target="https://www.insee.fr/en/statistiques?debut=0&amp;theme=1;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hyperlink" Target="https://www.insee.fr/en/statistiques?debut=0&amp;theme=1;" TargetMode="External"/><Relationship Id="rId5" Type="http://schemas.openxmlformats.org/officeDocument/2006/relationships/hyperlink" Target="https://www.insee.fr/en/statistiques?debut=0&amp;theme=1;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"/>
          <p:cNvSpPr txBox="1"/>
          <p:nvPr>
            <p:ph type="ctrTitle"/>
          </p:nvPr>
        </p:nvSpPr>
        <p:spPr>
          <a:xfrm>
            <a:off x="4273525" y="1140625"/>
            <a:ext cx="4230900" cy="18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200"/>
              <a:t>Evolution du prix de l'immobilier en France</a:t>
            </a:r>
            <a:endParaRPr sz="4100">
              <a:solidFill>
                <a:schemeClr val="dk1"/>
              </a:solidFill>
            </a:endParaRPr>
          </a:p>
        </p:txBody>
      </p:sp>
      <p:sp>
        <p:nvSpPr>
          <p:cNvPr id="297" name="Google Shape;297;p1"/>
          <p:cNvSpPr txBox="1"/>
          <p:nvPr>
            <p:ph idx="1" type="subTitle"/>
          </p:nvPr>
        </p:nvSpPr>
        <p:spPr>
          <a:xfrm>
            <a:off x="4272946" y="3795886"/>
            <a:ext cx="4259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Tasnîme-Jenna Louartani</a:t>
            </a:r>
            <a:endParaRPr sz="11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Maxime Bonnet</a:t>
            </a:r>
            <a:endParaRPr sz="11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Chaimaa Beladraoui</a:t>
            </a:r>
            <a:endParaRPr sz="11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cxnSp>
        <p:nvCxnSpPr>
          <p:cNvPr id="298" name="Google Shape;298;p1"/>
          <p:cNvCxnSpPr/>
          <p:nvPr/>
        </p:nvCxnSpPr>
        <p:spPr>
          <a:xfrm>
            <a:off x="3609613" y="-3600"/>
            <a:ext cx="0" cy="515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9" name="Google Shape;299;p1"/>
          <p:cNvSpPr txBox="1"/>
          <p:nvPr/>
        </p:nvSpPr>
        <p:spPr>
          <a:xfrm>
            <a:off x="7131180" y="4759650"/>
            <a:ext cx="13875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Desigeo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Décembre 2022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"/>
          <p:cNvSpPr txBox="1"/>
          <p:nvPr/>
        </p:nvSpPr>
        <p:spPr>
          <a:xfrm>
            <a:off x="6961976" y="160350"/>
            <a:ext cx="15567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301" name="Google Shape;301;p1"/>
          <p:cNvCxnSpPr/>
          <p:nvPr/>
        </p:nvCxnSpPr>
        <p:spPr>
          <a:xfrm rot="10800000">
            <a:off x="3609800" y="535000"/>
            <a:ext cx="557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" name="Google Shape;302;p1"/>
          <p:cNvCxnSpPr/>
          <p:nvPr/>
        </p:nvCxnSpPr>
        <p:spPr>
          <a:xfrm rot="10800000">
            <a:off x="3609773" y="4608500"/>
            <a:ext cx="557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3" name="Google Shape;303;p1"/>
          <p:cNvGrpSpPr/>
          <p:nvPr/>
        </p:nvGrpSpPr>
        <p:grpSpPr>
          <a:xfrm>
            <a:off x="6129871" y="2951418"/>
            <a:ext cx="518208" cy="538464"/>
            <a:chOff x="5344647" y="670930"/>
            <a:chExt cx="937763" cy="974421"/>
          </a:xfrm>
        </p:grpSpPr>
        <p:sp>
          <p:nvSpPr>
            <p:cNvPr id="304" name="Google Shape;304;p1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1"/>
          <p:cNvSpPr/>
          <p:nvPr/>
        </p:nvSpPr>
        <p:spPr>
          <a:xfrm rot="3079472">
            <a:off x="2514359" y="4265741"/>
            <a:ext cx="685540" cy="685540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0"/>
          <p:cNvSpPr txBox="1"/>
          <p:nvPr>
            <p:ph type="title"/>
          </p:nvPr>
        </p:nvSpPr>
        <p:spPr>
          <a:xfrm>
            <a:off x="591375" y="2693700"/>
            <a:ext cx="436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500"/>
              <a:t>Etude des données</a:t>
            </a:r>
            <a:endParaRPr sz="3500"/>
          </a:p>
        </p:txBody>
      </p:sp>
      <p:sp>
        <p:nvSpPr>
          <p:cNvPr id="390" name="Google Shape;390;p20"/>
          <p:cNvSpPr txBox="1"/>
          <p:nvPr>
            <p:ph idx="2" type="title"/>
          </p:nvPr>
        </p:nvSpPr>
        <p:spPr>
          <a:xfrm>
            <a:off x="1800775" y="991350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03.</a:t>
            </a:r>
            <a:endParaRPr/>
          </a:p>
        </p:txBody>
      </p:sp>
      <p:cxnSp>
        <p:nvCxnSpPr>
          <p:cNvPr id="391" name="Google Shape;391;p20"/>
          <p:cNvCxnSpPr/>
          <p:nvPr/>
        </p:nvCxnSpPr>
        <p:spPr>
          <a:xfrm>
            <a:off x="5227825" y="-3600"/>
            <a:ext cx="0" cy="515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2" name="Google Shape;392;p20"/>
          <p:cNvCxnSpPr/>
          <p:nvPr/>
        </p:nvCxnSpPr>
        <p:spPr>
          <a:xfrm>
            <a:off x="0" y="535000"/>
            <a:ext cx="5227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3" name="Google Shape;393;p20"/>
          <p:cNvCxnSpPr/>
          <p:nvPr/>
        </p:nvCxnSpPr>
        <p:spPr>
          <a:xfrm>
            <a:off x="25" y="4608500"/>
            <a:ext cx="5227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4" name="Google Shape;394;p20"/>
          <p:cNvSpPr txBox="1"/>
          <p:nvPr/>
        </p:nvSpPr>
        <p:spPr>
          <a:xfrm flipH="1">
            <a:off x="175612" y="4737925"/>
            <a:ext cx="13875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000"/>
              <a:t>Desigeo</a:t>
            </a:r>
            <a:endParaRPr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000"/>
              <a:t>Décembre 2022</a:t>
            </a:r>
            <a:endParaRPr b="1" sz="10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95" name="Google Shape;395;p20"/>
          <p:cNvSpPr txBox="1"/>
          <p:nvPr/>
        </p:nvSpPr>
        <p:spPr>
          <a:xfrm flipH="1">
            <a:off x="624116" y="160350"/>
            <a:ext cx="15567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396" name="Google Shape;396;p20"/>
          <p:cNvGrpSpPr/>
          <p:nvPr/>
        </p:nvGrpSpPr>
        <p:grpSpPr>
          <a:xfrm>
            <a:off x="4312896" y="1971418"/>
            <a:ext cx="518208" cy="538464"/>
            <a:chOff x="5344647" y="670930"/>
            <a:chExt cx="937763" cy="974421"/>
          </a:xfrm>
        </p:grpSpPr>
        <p:sp>
          <p:nvSpPr>
            <p:cNvPr id="397" name="Google Shape;397;p20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0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bac4b1133c_1_140"/>
          <p:cNvSpPr txBox="1"/>
          <p:nvPr>
            <p:ph idx="2" type="title"/>
          </p:nvPr>
        </p:nvSpPr>
        <p:spPr>
          <a:xfrm>
            <a:off x="1425725" y="48375"/>
            <a:ext cx="6032400" cy="8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Visualisation des données</a:t>
            </a:r>
            <a:endParaRPr sz="3400"/>
          </a:p>
        </p:txBody>
      </p:sp>
      <p:pic>
        <p:nvPicPr>
          <p:cNvPr id="405" name="Google Shape;405;g1bac4b1133c_1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775" y="1069425"/>
            <a:ext cx="6554650" cy="393239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1bac4b1133c_1_140"/>
          <p:cNvSpPr txBox="1"/>
          <p:nvPr/>
        </p:nvSpPr>
        <p:spPr>
          <a:xfrm>
            <a:off x="321475" y="2006325"/>
            <a:ext cx="1950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Affichage rapide pour voir que des données avec des valeures extrêmement élevées tire le graphique vers la droite et le haut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407" name="Google Shape;407;g1bac4b1133c_1_140"/>
          <p:cNvCxnSpPr/>
          <p:nvPr/>
        </p:nvCxnSpPr>
        <p:spPr>
          <a:xfrm>
            <a:off x="1596625" y="1285875"/>
            <a:ext cx="814500" cy="55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g1bac4b1133c_1_140"/>
          <p:cNvSpPr txBox="1"/>
          <p:nvPr/>
        </p:nvSpPr>
        <p:spPr>
          <a:xfrm>
            <a:off x="428650" y="1015850"/>
            <a:ext cx="137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150 000 000 millions d’euros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409" name="Google Shape;409;g1bac4b1133c_1_140"/>
          <p:cNvCxnSpPr/>
          <p:nvPr/>
        </p:nvCxnSpPr>
        <p:spPr>
          <a:xfrm flipH="1">
            <a:off x="6890200" y="4050500"/>
            <a:ext cx="375000" cy="728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g1bac4b1133c_1_140"/>
          <p:cNvSpPr txBox="1"/>
          <p:nvPr/>
        </p:nvSpPr>
        <p:spPr>
          <a:xfrm>
            <a:off x="7265200" y="3650300"/>
            <a:ext cx="13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750 000 m²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1" name="Google Shape;411;g1bac4b1133c_1_140"/>
          <p:cNvSpPr txBox="1"/>
          <p:nvPr/>
        </p:nvSpPr>
        <p:spPr>
          <a:xfrm>
            <a:off x="3932625" y="1575225"/>
            <a:ext cx="422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"/>
                <a:ea typeface="EB Garamond"/>
                <a:cs typeface="EB Garamond"/>
                <a:sym typeface="EB Garamond"/>
              </a:rPr>
              <a:t>Valeur foncière en fonction de la surface du terrain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2" name="Google Shape;412;g1bac4b1133c_1_140"/>
          <p:cNvSpPr txBox="1"/>
          <p:nvPr/>
        </p:nvSpPr>
        <p:spPr>
          <a:xfrm>
            <a:off x="391075" y="3600475"/>
            <a:ext cx="181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Ce sont véritablement les seules valeurs quantitatives de la base DVF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3" name="Google Shape;413;g1bac4b1133c_1_1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bac4b1133c_1_152"/>
          <p:cNvSpPr txBox="1"/>
          <p:nvPr>
            <p:ph type="title"/>
          </p:nvPr>
        </p:nvSpPr>
        <p:spPr>
          <a:xfrm>
            <a:off x="1371600" y="143375"/>
            <a:ext cx="5798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En échelle logarithmique</a:t>
            </a:r>
            <a:endParaRPr sz="3100"/>
          </a:p>
        </p:txBody>
      </p:sp>
      <p:pic>
        <p:nvPicPr>
          <p:cNvPr id="419" name="Google Shape;419;g1bac4b1133c_1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950" y="1163700"/>
            <a:ext cx="7087849" cy="372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bac4b1133c_1_152"/>
          <p:cNvSpPr txBox="1"/>
          <p:nvPr/>
        </p:nvSpPr>
        <p:spPr>
          <a:xfrm>
            <a:off x="3118225" y="3600475"/>
            <a:ext cx="422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"/>
                <a:ea typeface="EB Garamond"/>
                <a:cs typeface="EB Garamond"/>
                <a:sym typeface="EB Garamond"/>
              </a:rPr>
              <a:t>Valeure foncière en fonction de la surface du terrain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21" name="Google Shape;421;g1bac4b1133c_1_152"/>
          <p:cNvSpPr txBox="1"/>
          <p:nvPr/>
        </p:nvSpPr>
        <p:spPr>
          <a:xfrm>
            <a:off x="53600" y="1489450"/>
            <a:ext cx="1832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EB Garamond"/>
                <a:ea typeface="EB Garamond"/>
                <a:cs typeface="EB Garamond"/>
                <a:sym typeface="EB Garamond"/>
              </a:rPr>
              <a:t>Passage à une échelle log2 et  en supprimant les biens où le type du local n’était pas renseigné.</a:t>
            </a:r>
            <a:endParaRPr sz="13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22" name="Google Shape;422;g1bac4b1133c_1_152"/>
          <p:cNvSpPr txBox="1"/>
          <p:nvPr/>
        </p:nvSpPr>
        <p:spPr>
          <a:xfrm>
            <a:off x="144650" y="3118275"/>
            <a:ext cx="165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Les données sont globalement regroupées dans la même zone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23" name="Google Shape;423;g1bac4b1133c_1_1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bac4b1133c_1_160"/>
          <p:cNvSpPr txBox="1"/>
          <p:nvPr>
            <p:ph type="title"/>
          </p:nvPr>
        </p:nvSpPr>
        <p:spPr>
          <a:xfrm>
            <a:off x="1031550" y="0"/>
            <a:ext cx="7080900" cy="9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Où sont les maisons vendues le plus de fois?</a:t>
            </a:r>
            <a:endParaRPr sz="2400"/>
          </a:p>
        </p:txBody>
      </p:sp>
      <p:pic>
        <p:nvPicPr>
          <p:cNvPr id="429" name="Google Shape;429;g1bac4b1133c_1_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025" y="739400"/>
            <a:ext cx="4587075" cy="42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bac4b1133c_1_160"/>
          <p:cNvSpPr txBox="1"/>
          <p:nvPr/>
        </p:nvSpPr>
        <p:spPr>
          <a:xfrm>
            <a:off x="267850" y="2441613"/>
            <a:ext cx="2239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-Traduit la présence de camping et de résidence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-Montre également les villes les plus peuplées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31" name="Google Shape;431;g1bac4b1133c_1_160"/>
          <p:cNvSpPr txBox="1"/>
          <p:nvPr/>
        </p:nvSpPr>
        <p:spPr>
          <a:xfrm>
            <a:off x="267850" y="1122038"/>
            <a:ext cx="318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Une maison vendue 6 fois est identifiée par :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Le type de  local -&gt; Maison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La nature de la mutation -&gt; Vente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Id_parcelle dans chacune des  années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32" name="Google Shape;432;g1bac4b1133c_1_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3677" y="2571750"/>
            <a:ext cx="2285522" cy="241102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1bac4b1133c_1_160"/>
          <p:cNvSpPr txBox="1"/>
          <p:nvPr/>
        </p:nvSpPr>
        <p:spPr>
          <a:xfrm>
            <a:off x="364400" y="3761175"/>
            <a:ext cx="195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Une maison dans une parcelle unique a été vendue plus de 700 fois!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34" name="Google Shape;434;g1bac4b1133c_1_1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ba2d5f1791_0_15"/>
          <p:cNvSpPr txBox="1"/>
          <p:nvPr>
            <p:ph type="title"/>
          </p:nvPr>
        </p:nvSpPr>
        <p:spPr>
          <a:xfrm>
            <a:off x="715100" y="282124"/>
            <a:ext cx="37665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800"/>
              <a:t>Présentation de la zone d’étude</a:t>
            </a:r>
            <a:endParaRPr sz="1800"/>
          </a:p>
        </p:txBody>
      </p:sp>
      <p:sp>
        <p:nvSpPr>
          <p:cNvPr id="440" name="Google Shape;440;g1ba2d5f1791_0_15"/>
          <p:cNvSpPr txBox="1"/>
          <p:nvPr>
            <p:ph idx="1" type="subTitle"/>
          </p:nvPr>
        </p:nvSpPr>
        <p:spPr>
          <a:xfrm>
            <a:off x="715100" y="737900"/>
            <a:ext cx="5875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Notre étude a été menée dans trois départements différents 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-</a:t>
            </a:r>
            <a:r>
              <a:rPr lang="en"/>
              <a:t>Les Landes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-La Meuse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-La Loire Atlantique </a:t>
            </a:r>
            <a:endParaRPr/>
          </a:p>
        </p:txBody>
      </p:sp>
      <p:pic>
        <p:nvPicPr>
          <p:cNvPr id="441" name="Google Shape;441;g1ba2d5f1791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500" y="1449275"/>
            <a:ext cx="4346150" cy="30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1ba2d5f1791_0_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ba2d5f1791_0_30"/>
          <p:cNvSpPr txBox="1"/>
          <p:nvPr>
            <p:ph type="title"/>
          </p:nvPr>
        </p:nvSpPr>
        <p:spPr>
          <a:xfrm>
            <a:off x="744050" y="245949"/>
            <a:ext cx="37665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800"/>
              <a:t>Evolution de la valeur </a:t>
            </a:r>
            <a:r>
              <a:rPr lang="en" sz="1800"/>
              <a:t>foncière</a:t>
            </a:r>
            <a:r>
              <a:rPr lang="en" sz="1800"/>
              <a:t> </a:t>
            </a:r>
            <a:endParaRPr sz="1800"/>
          </a:p>
        </p:txBody>
      </p:sp>
      <p:pic>
        <p:nvPicPr>
          <p:cNvPr id="448" name="Google Shape;448;g1ba2d5f1791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5" y="1114051"/>
            <a:ext cx="3874953" cy="308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1ba2d5f1791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976" y="1114053"/>
            <a:ext cx="3923325" cy="3088998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1ba2d5f1791_0_30"/>
          <p:cNvSpPr txBox="1"/>
          <p:nvPr/>
        </p:nvSpPr>
        <p:spPr>
          <a:xfrm>
            <a:off x="993450" y="4340500"/>
            <a:ext cx="24813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Pop : </a:t>
            </a:r>
            <a:r>
              <a:rPr lang="en" sz="1100"/>
              <a:t>409 325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INSEE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1" name="Google Shape;451;g1ba2d5f1791_0_30"/>
          <p:cNvSpPr txBox="1"/>
          <p:nvPr/>
        </p:nvSpPr>
        <p:spPr>
          <a:xfrm>
            <a:off x="5248988" y="4340500"/>
            <a:ext cx="24813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Pop : </a:t>
            </a:r>
            <a:r>
              <a:rPr lang="en" sz="1100"/>
              <a:t>1,426 million</a:t>
            </a:r>
            <a:r>
              <a:rPr lang="en" sz="1100">
                <a:uFill>
                  <a:noFill/>
                </a:uFill>
                <a:hlinkClick r:id="rId6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INSEE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2" name="Google Shape;452;g1ba2d5f1791_0_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ba2d5f1791_0_130"/>
          <p:cNvSpPr txBox="1"/>
          <p:nvPr>
            <p:ph type="title"/>
          </p:nvPr>
        </p:nvSpPr>
        <p:spPr>
          <a:xfrm>
            <a:off x="744050" y="245949"/>
            <a:ext cx="37665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800"/>
              <a:t>Evolution de la valeur foncière </a:t>
            </a:r>
            <a:endParaRPr sz="1800"/>
          </a:p>
        </p:txBody>
      </p:sp>
      <p:pic>
        <p:nvPicPr>
          <p:cNvPr id="458" name="Google Shape;458;g1ba2d5f1791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050" y="783938"/>
            <a:ext cx="5077350" cy="35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1ba2d5f1791_0_130"/>
          <p:cNvSpPr txBox="1"/>
          <p:nvPr/>
        </p:nvSpPr>
        <p:spPr>
          <a:xfrm>
            <a:off x="3331350" y="4449025"/>
            <a:ext cx="24813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Pop : </a:t>
            </a:r>
            <a:r>
              <a:rPr lang="en" sz="1100"/>
              <a:t>184 474</a:t>
            </a:r>
            <a:r>
              <a:rPr lang="en" sz="1100">
                <a:uFill>
                  <a:noFill/>
                </a:uFill>
                <a:hlinkClick r:id="rId4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INSEE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0" name="Google Shape;460;g1ba2d5f1791_0_1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ba2d5f1791_0_93"/>
          <p:cNvSpPr txBox="1"/>
          <p:nvPr>
            <p:ph type="title"/>
          </p:nvPr>
        </p:nvSpPr>
        <p:spPr>
          <a:xfrm>
            <a:off x="664450" y="296600"/>
            <a:ext cx="73656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800"/>
              <a:t>Interprétation des résultats de l’ACP sur les données DVF 2017</a:t>
            </a:r>
            <a:endParaRPr sz="1800"/>
          </a:p>
        </p:txBody>
      </p:sp>
      <p:sp>
        <p:nvSpPr>
          <p:cNvPr id="466" name="Google Shape;466;g1ba2d5f1791_0_93"/>
          <p:cNvSpPr txBox="1"/>
          <p:nvPr>
            <p:ph idx="1" type="subTitle"/>
          </p:nvPr>
        </p:nvSpPr>
        <p:spPr>
          <a:xfrm>
            <a:off x="903175" y="728273"/>
            <a:ext cx="30696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Département de la Meuse </a:t>
            </a:r>
            <a:endParaRPr/>
          </a:p>
        </p:txBody>
      </p:sp>
      <p:pic>
        <p:nvPicPr>
          <p:cNvPr id="467" name="Google Shape;467;g1ba2d5f1791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75" y="1367264"/>
            <a:ext cx="4344564" cy="329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1ba2d5f1791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254" y="1367250"/>
            <a:ext cx="3933171" cy="3298786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1ba2d5f1791_0_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ba2d5f1791_0_65"/>
          <p:cNvSpPr txBox="1"/>
          <p:nvPr>
            <p:ph type="title"/>
          </p:nvPr>
        </p:nvSpPr>
        <p:spPr>
          <a:xfrm>
            <a:off x="664450" y="296600"/>
            <a:ext cx="73656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800"/>
              <a:t>Interprétation des résultats de l’ACP sur les données DVF 2017</a:t>
            </a:r>
            <a:endParaRPr sz="1800"/>
          </a:p>
        </p:txBody>
      </p:sp>
      <p:sp>
        <p:nvSpPr>
          <p:cNvPr id="475" name="Google Shape;475;g1ba2d5f1791_0_65"/>
          <p:cNvSpPr txBox="1"/>
          <p:nvPr>
            <p:ph idx="1" type="subTitle"/>
          </p:nvPr>
        </p:nvSpPr>
        <p:spPr>
          <a:xfrm>
            <a:off x="903175" y="728273"/>
            <a:ext cx="30696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Département des Landes </a:t>
            </a:r>
            <a:endParaRPr/>
          </a:p>
        </p:txBody>
      </p:sp>
      <p:pic>
        <p:nvPicPr>
          <p:cNvPr id="476" name="Google Shape;476;g1ba2d5f1791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62" y="1430618"/>
            <a:ext cx="4143548" cy="3177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1ba2d5f1791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290" y="1430603"/>
            <a:ext cx="4143548" cy="31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1ba2d5f1791_0_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ba2d5f1791_0_109"/>
          <p:cNvSpPr txBox="1"/>
          <p:nvPr>
            <p:ph type="title"/>
          </p:nvPr>
        </p:nvSpPr>
        <p:spPr>
          <a:xfrm>
            <a:off x="664450" y="296600"/>
            <a:ext cx="73656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800"/>
              <a:t>Interprétation des résultats de l’ACP sur les données DVF 2017</a:t>
            </a:r>
            <a:endParaRPr sz="1800"/>
          </a:p>
        </p:txBody>
      </p:sp>
      <p:sp>
        <p:nvSpPr>
          <p:cNvPr id="484" name="Google Shape;484;g1ba2d5f1791_0_109"/>
          <p:cNvSpPr txBox="1"/>
          <p:nvPr>
            <p:ph idx="1" type="subTitle"/>
          </p:nvPr>
        </p:nvSpPr>
        <p:spPr>
          <a:xfrm>
            <a:off x="903175" y="728275"/>
            <a:ext cx="4110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Département de la Loire Atlantique</a:t>
            </a:r>
            <a:endParaRPr/>
          </a:p>
        </p:txBody>
      </p:sp>
      <p:pic>
        <p:nvPicPr>
          <p:cNvPr id="485" name="Google Shape;485;g1ba2d5f1791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25" y="1258750"/>
            <a:ext cx="3696184" cy="285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1ba2d5f1791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100" y="1258752"/>
            <a:ext cx="3632550" cy="280224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1ba2d5f1791_0_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313" name="Google Shape;313;p2"/>
          <p:cNvSpPr txBox="1"/>
          <p:nvPr>
            <p:ph idx="1" type="body"/>
          </p:nvPr>
        </p:nvSpPr>
        <p:spPr>
          <a:xfrm>
            <a:off x="673150" y="1510450"/>
            <a:ext cx="77040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Introduction </a:t>
            </a:r>
            <a:endParaRPr sz="18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Analyse des données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Etude des données </a:t>
            </a:r>
            <a:endParaRPr sz="18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Etudes comparatives</a:t>
            </a:r>
            <a:endParaRPr sz="18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Apprentissage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Conclusion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4" name="Google Shape;3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675" y="1223950"/>
            <a:ext cx="3955225" cy="26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6"/>
          <p:cNvSpPr txBox="1"/>
          <p:nvPr>
            <p:ph idx="2" type="title"/>
          </p:nvPr>
        </p:nvSpPr>
        <p:spPr>
          <a:xfrm>
            <a:off x="2996450" y="12166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493" name="Google Shape;493;p26"/>
          <p:cNvSpPr txBox="1"/>
          <p:nvPr>
            <p:ph type="title"/>
          </p:nvPr>
        </p:nvSpPr>
        <p:spPr>
          <a:xfrm>
            <a:off x="2214950" y="2058425"/>
            <a:ext cx="4713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Etudes comparatives</a:t>
            </a:r>
            <a:endParaRPr/>
          </a:p>
        </p:txBody>
      </p:sp>
      <p:cxnSp>
        <p:nvCxnSpPr>
          <p:cNvPr id="494" name="Google Shape;494;p26"/>
          <p:cNvCxnSpPr/>
          <p:nvPr/>
        </p:nvCxnSpPr>
        <p:spPr>
          <a:xfrm rot="10800000">
            <a:off x="715000" y="535000"/>
            <a:ext cx="7713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5" name="Google Shape;495;p26"/>
          <p:cNvCxnSpPr/>
          <p:nvPr/>
        </p:nvCxnSpPr>
        <p:spPr>
          <a:xfrm rot="10800000">
            <a:off x="714963" y="4608500"/>
            <a:ext cx="7713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96" name="Google Shape;496;p26"/>
          <p:cNvGrpSpPr/>
          <p:nvPr/>
        </p:nvGrpSpPr>
        <p:grpSpPr>
          <a:xfrm>
            <a:off x="4312796" y="2914968"/>
            <a:ext cx="518208" cy="538464"/>
            <a:chOff x="5344647" y="670930"/>
            <a:chExt cx="937763" cy="974421"/>
          </a:xfrm>
        </p:grpSpPr>
        <p:sp>
          <p:nvSpPr>
            <p:cNvPr id="497" name="Google Shape;497;p26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6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9" name="Google Shape;49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bac722562d_0_0"/>
          <p:cNvSpPr txBox="1"/>
          <p:nvPr>
            <p:ph type="title"/>
          </p:nvPr>
        </p:nvSpPr>
        <p:spPr>
          <a:xfrm>
            <a:off x="664450" y="296600"/>
            <a:ext cx="73656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800"/>
              <a:t>Criminalité en France</a:t>
            </a:r>
            <a:endParaRPr sz="1800"/>
          </a:p>
        </p:txBody>
      </p:sp>
      <p:pic>
        <p:nvPicPr>
          <p:cNvPr id="505" name="Google Shape;505;g1bac722562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290" y="833675"/>
            <a:ext cx="6861921" cy="40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1bac722562d_0_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bac722562d_0_11"/>
          <p:cNvSpPr txBox="1"/>
          <p:nvPr>
            <p:ph type="title"/>
          </p:nvPr>
        </p:nvSpPr>
        <p:spPr>
          <a:xfrm>
            <a:off x="664450" y="296600"/>
            <a:ext cx="73656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800"/>
              <a:t>Criminalité en France</a:t>
            </a:r>
            <a:endParaRPr sz="1800"/>
          </a:p>
        </p:txBody>
      </p:sp>
      <p:sp>
        <p:nvSpPr>
          <p:cNvPr id="512" name="Google Shape;512;g1bac722562d_0_11"/>
          <p:cNvSpPr txBox="1"/>
          <p:nvPr/>
        </p:nvSpPr>
        <p:spPr>
          <a:xfrm>
            <a:off x="664450" y="802100"/>
            <a:ext cx="36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Corrélation entre le taux de criminalité et le prix de la valeur foncière ?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13" name="Google Shape;513;g1bac722562d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350" y="1417688"/>
            <a:ext cx="5819775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1bac722562d_0_11"/>
          <p:cNvSpPr txBox="1"/>
          <p:nvPr/>
        </p:nvSpPr>
        <p:spPr>
          <a:xfrm>
            <a:off x="1693425" y="1541775"/>
            <a:ext cx="547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Le taux de criminalité (gauche) et le prix médian de l’immobilier (droite) de 2017 à 2021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15" name="Google Shape;515;g1bac722562d_0_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bac722562d_0_40"/>
          <p:cNvSpPr txBox="1"/>
          <p:nvPr>
            <p:ph type="title"/>
          </p:nvPr>
        </p:nvSpPr>
        <p:spPr>
          <a:xfrm>
            <a:off x="664450" y="296600"/>
            <a:ext cx="73656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800"/>
              <a:t>Criminalité en France</a:t>
            </a:r>
            <a:endParaRPr sz="1800"/>
          </a:p>
        </p:txBody>
      </p:sp>
      <p:sp>
        <p:nvSpPr>
          <p:cNvPr id="521" name="Google Shape;521;g1bac722562d_0_40"/>
          <p:cNvSpPr txBox="1"/>
          <p:nvPr/>
        </p:nvSpPr>
        <p:spPr>
          <a:xfrm>
            <a:off x="664450" y="802100"/>
            <a:ext cx="36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Corrélation entre le taux de criminalité et le prix de la valeur foncière ?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22" name="Google Shape;522;g1bac722562d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738" y="1563800"/>
            <a:ext cx="5819775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1bac722562d_0_40"/>
          <p:cNvSpPr txBox="1"/>
          <p:nvPr/>
        </p:nvSpPr>
        <p:spPr>
          <a:xfrm>
            <a:off x="1563750" y="1563800"/>
            <a:ext cx="5627100" cy="6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Scatter Plot appliqué pour voir le lien entre le taux de criminalité et le prix médian de l’immobilier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4" name="Google Shape;524;g1bac722562d_0_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bac722562d_0_17"/>
          <p:cNvSpPr txBox="1"/>
          <p:nvPr>
            <p:ph type="title"/>
          </p:nvPr>
        </p:nvSpPr>
        <p:spPr>
          <a:xfrm>
            <a:off x="664450" y="296600"/>
            <a:ext cx="73656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800"/>
              <a:t>Nombre de demandeurs d’emploi</a:t>
            </a:r>
            <a:endParaRPr sz="1800"/>
          </a:p>
        </p:txBody>
      </p:sp>
      <p:pic>
        <p:nvPicPr>
          <p:cNvPr id="530" name="Google Shape;530;g1bac722562d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300" y="833675"/>
            <a:ext cx="6861900" cy="4031787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1bac722562d_0_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bac722562d_0_26"/>
          <p:cNvSpPr txBox="1"/>
          <p:nvPr>
            <p:ph type="title"/>
          </p:nvPr>
        </p:nvSpPr>
        <p:spPr>
          <a:xfrm>
            <a:off x="664450" y="296600"/>
            <a:ext cx="73656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800"/>
              <a:t>Nombre de demandeurs d’emploi</a:t>
            </a:r>
            <a:endParaRPr sz="1800"/>
          </a:p>
        </p:txBody>
      </p:sp>
      <p:pic>
        <p:nvPicPr>
          <p:cNvPr id="537" name="Google Shape;537;g1bac722562d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562" y="911125"/>
            <a:ext cx="5908876" cy="34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1bac722562d_0_26"/>
          <p:cNvSpPr txBox="1"/>
          <p:nvPr/>
        </p:nvSpPr>
        <p:spPr>
          <a:xfrm>
            <a:off x="1617600" y="4382950"/>
            <a:ext cx="59088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Le nombre de demandes d’emploi et le prix de la valeur foncière de 2017 à 2021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39" name="Google Shape;539;g1bac722562d_0_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0"/>
          <p:cNvSpPr txBox="1"/>
          <p:nvPr>
            <p:ph type="title"/>
          </p:nvPr>
        </p:nvSpPr>
        <p:spPr>
          <a:xfrm>
            <a:off x="3816000" y="2283425"/>
            <a:ext cx="4387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Apprentissage</a:t>
            </a:r>
            <a:endParaRPr/>
          </a:p>
        </p:txBody>
      </p:sp>
      <p:sp>
        <p:nvSpPr>
          <p:cNvPr id="545" name="Google Shape;545;p30"/>
          <p:cNvSpPr txBox="1"/>
          <p:nvPr>
            <p:ph idx="2" type="title"/>
          </p:nvPr>
        </p:nvSpPr>
        <p:spPr>
          <a:xfrm>
            <a:off x="3816000" y="14416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05.</a:t>
            </a:r>
            <a:endParaRPr/>
          </a:p>
        </p:txBody>
      </p:sp>
      <p:cxnSp>
        <p:nvCxnSpPr>
          <p:cNvPr id="546" name="Google Shape;546;p30"/>
          <p:cNvCxnSpPr/>
          <p:nvPr/>
        </p:nvCxnSpPr>
        <p:spPr>
          <a:xfrm>
            <a:off x="3609613" y="-3600"/>
            <a:ext cx="0" cy="515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7" name="Google Shape;547;p30"/>
          <p:cNvSpPr txBox="1"/>
          <p:nvPr/>
        </p:nvSpPr>
        <p:spPr>
          <a:xfrm>
            <a:off x="7391605" y="4745200"/>
            <a:ext cx="13875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000"/>
              <a:t>Desigeo</a:t>
            </a:r>
            <a:endParaRPr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000"/>
              <a:t>Décembre 2022</a:t>
            </a:r>
            <a:endParaRPr b="1" sz="10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48" name="Google Shape;548;p30"/>
          <p:cNvSpPr txBox="1"/>
          <p:nvPr/>
        </p:nvSpPr>
        <p:spPr>
          <a:xfrm>
            <a:off x="6961976" y="160350"/>
            <a:ext cx="15567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549" name="Google Shape;549;p30"/>
          <p:cNvCxnSpPr/>
          <p:nvPr/>
        </p:nvCxnSpPr>
        <p:spPr>
          <a:xfrm rot="10800000">
            <a:off x="3609800" y="535000"/>
            <a:ext cx="557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0" name="Google Shape;550;p30"/>
          <p:cNvCxnSpPr/>
          <p:nvPr/>
        </p:nvCxnSpPr>
        <p:spPr>
          <a:xfrm rot="10800000">
            <a:off x="3609773" y="4608500"/>
            <a:ext cx="557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30"/>
          <p:cNvSpPr/>
          <p:nvPr/>
        </p:nvSpPr>
        <p:spPr>
          <a:xfrm rot="3079472">
            <a:off x="2514359" y="4265741"/>
            <a:ext cx="685540" cy="685540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g1bac4b1133c_1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325" y="975126"/>
            <a:ext cx="5639401" cy="3892276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1bac4b1133c_1_83"/>
          <p:cNvSpPr txBox="1"/>
          <p:nvPr>
            <p:ph type="title"/>
          </p:nvPr>
        </p:nvSpPr>
        <p:spPr>
          <a:xfrm>
            <a:off x="1400875" y="137750"/>
            <a:ext cx="647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Représentation des proportions des natures de la mutation avec le type de bien</a:t>
            </a:r>
            <a:endParaRPr sz="2200"/>
          </a:p>
        </p:txBody>
      </p:sp>
      <p:sp>
        <p:nvSpPr>
          <p:cNvPr id="559" name="Google Shape;559;g1bac4b1133c_1_83"/>
          <p:cNvSpPr txBox="1"/>
          <p:nvPr/>
        </p:nvSpPr>
        <p:spPr>
          <a:xfrm>
            <a:off x="267875" y="1532325"/>
            <a:ext cx="177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-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Énormément de types de locaux non renseignés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0" name="Google Shape;560;g1bac4b1133c_1_83"/>
          <p:cNvSpPr txBox="1"/>
          <p:nvPr/>
        </p:nvSpPr>
        <p:spPr>
          <a:xfrm>
            <a:off x="267875" y="2486000"/>
            <a:ext cx="177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-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Quasiment que des ventes et un petit peu de vente en l’état d’achèvement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1" name="Google Shape;561;g1bac4b1133c_1_83"/>
          <p:cNvSpPr txBox="1"/>
          <p:nvPr/>
        </p:nvSpPr>
        <p:spPr>
          <a:xfrm>
            <a:off x="2590325" y="1585900"/>
            <a:ext cx="98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"/>
                <a:ea typeface="EB Garamond"/>
                <a:cs typeface="EB Garamond"/>
                <a:sym typeface="EB Garamond"/>
              </a:rPr>
              <a:t>Expropriation</a:t>
            </a:r>
            <a:endParaRPr sz="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2" name="Google Shape;562;g1bac4b1133c_1_83"/>
          <p:cNvSpPr txBox="1"/>
          <p:nvPr/>
        </p:nvSpPr>
        <p:spPr>
          <a:xfrm>
            <a:off x="2665325" y="1489450"/>
            <a:ext cx="98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"/>
                <a:ea typeface="EB Garamond"/>
                <a:cs typeface="EB Garamond"/>
                <a:sym typeface="EB Garamond"/>
              </a:rPr>
              <a:t>Échange</a:t>
            </a:r>
            <a:endParaRPr sz="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3" name="Google Shape;563;g1bac4b1133c_1_83"/>
          <p:cNvSpPr txBox="1"/>
          <p:nvPr/>
        </p:nvSpPr>
        <p:spPr>
          <a:xfrm>
            <a:off x="2544475" y="1357913"/>
            <a:ext cx="98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"/>
                <a:ea typeface="EB Garamond"/>
                <a:cs typeface="EB Garamond"/>
                <a:sym typeface="EB Garamond"/>
              </a:rPr>
              <a:t>Adjudication</a:t>
            </a:r>
            <a:endParaRPr sz="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4" name="Google Shape;564;g1bac4b1133c_1_83"/>
          <p:cNvSpPr txBox="1"/>
          <p:nvPr/>
        </p:nvSpPr>
        <p:spPr>
          <a:xfrm>
            <a:off x="2359700" y="3886325"/>
            <a:ext cx="11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"/>
                <a:ea typeface="EB Garamond"/>
                <a:cs typeface="EB Garamond"/>
                <a:sym typeface="EB Garamond"/>
              </a:rPr>
              <a:t>Vente en l’état futur d’achèvement</a:t>
            </a:r>
            <a:endParaRPr sz="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5" name="Google Shape;565;g1bac4b1133c_1_83"/>
          <p:cNvSpPr txBox="1"/>
          <p:nvPr/>
        </p:nvSpPr>
        <p:spPr>
          <a:xfrm>
            <a:off x="2359700" y="4167300"/>
            <a:ext cx="110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"/>
                <a:ea typeface="EB Garamond"/>
                <a:cs typeface="EB Garamond"/>
                <a:sym typeface="EB Garamond"/>
              </a:rPr>
              <a:t>Vente terrain à bâtir</a:t>
            </a:r>
            <a:endParaRPr sz="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6" name="Google Shape;566;g1bac4b1133c_1_83"/>
          <p:cNvSpPr txBox="1"/>
          <p:nvPr/>
        </p:nvSpPr>
        <p:spPr>
          <a:xfrm>
            <a:off x="3837225" y="1278100"/>
            <a:ext cx="110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"/>
                <a:ea typeface="EB Garamond"/>
                <a:cs typeface="EB Garamond"/>
                <a:sym typeface="EB Garamond"/>
              </a:rPr>
              <a:t>Non renseigné</a:t>
            </a:r>
            <a:endParaRPr sz="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7" name="Google Shape;567;g1bac4b1133c_1_83"/>
          <p:cNvSpPr txBox="1"/>
          <p:nvPr/>
        </p:nvSpPr>
        <p:spPr>
          <a:xfrm>
            <a:off x="7131125" y="1278100"/>
            <a:ext cx="51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"/>
                <a:ea typeface="EB Garamond"/>
                <a:cs typeface="EB Garamond"/>
                <a:sym typeface="EB Garamond"/>
              </a:rPr>
              <a:t>Maison</a:t>
            </a:r>
            <a:endParaRPr sz="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8" name="Google Shape;568;g1bac4b1133c_1_83"/>
          <p:cNvSpPr txBox="1"/>
          <p:nvPr/>
        </p:nvSpPr>
        <p:spPr>
          <a:xfrm>
            <a:off x="5204725" y="1278100"/>
            <a:ext cx="80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"/>
                <a:ea typeface="EB Garamond"/>
                <a:cs typeface="EB Garamond"/>
                <a:sym typeface="EB Garamond"/>
              </a:rPr>
              <a:t>Appartement</a:t>
            </a:r>
            <a:endParaRPr sz="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9" name="Google Shape;569;g1bac4b1133c_1_83"/>
          <p:cNvSpPr txBox="1"/>
          <p:nvPr/>
        </p:nvSpPr>
        <p:spPr>
          <a:xfrm>
            <a:off x="5957850" y="1278100"/>
            <a:ext cx="80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"/>
                <a:ea typeface="EB Garamond"/>
                <a:cs typeface="EB Garamond"/>
                <a:sym typeface="EB Garamond"/>
              </a:rPr>
              <a:t>Dépendance</a:t>
            </a:r>
            <a:endParaRPr sz="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0" name="Google Shape;570;g1bac4b1133c_1_83"/>
          <p:cNvSpPr txBox="1"/>
          <p:nvPr/>
        </p:nvSpPr>
        <p:spPr>
          <a:xfrm>
            <a:off x="6613850" y="1278100"/>
            <a:ext cx="60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"/>
                <a:ea typeface="EB Garamond"/>
                <a:cs typeface="EB Garamond"/>
                <a:sym typeface="EB Garamond"/>
              </a:rPr>
              <a:t>Local</a:t>
            </a:r>
            <a:endParaRPr sz="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1" name="Google Shape;571;g1bac4b1133c_1_83"/>
          <p:cNvSpPr txBox="1"/>
          <p:nvPr/>
        </p:nvSpPr>
        <p:spPr>
          <a:xfrm>
            <a:off x="166025" y="3655075"/>
            <a:ext cx="19824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EB Garamond"/>
                <a:ea typeface="EB Garamond"/>
                <a:cs typeface="EB Garamond"/>
                <a:sym typeface="EB Garamond"/>
              </a:rPr>
              <a:t>Ce sont les deux seules variables qualitatives </a:t>
            </a:r>
            <a:r>
              <a:rPr lang="en" sz="1300">
                <a:latin typeface="EB Garamond"/>
                <a:ea typeface="EB Garamond"/>
                <a:cs typeface="EB Garamond"/>
                <a:sym typeface="EB Garamond"/>
              </a:rPr>
              <a:t>intéressantes. Le champ nature culture était composé de beaucoup trop de statuts.</a:t>
            </a:r>
            <a:endParaRPr sz="13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2" name="Google Shape;572;g1bac4b1133c_1_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bac4b1133c_1_104"/>
          <p:cNvSpPr txBox="1"/>
          <p:nvPr>
            <p:ph type="title"/>
          </p:nvPr>
        </p:nvSpPr>
        <p:spPr>
          <a:xfrm>
            <a:off x="704400" y="306300"/>
            <a:ext cx="676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Création du jeu de données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d'entraînement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78" name="Google Shape;578;g1bac4b1133c_1_104"/>
          <p:cNvSpPr txBox="1"/>
          <p:nvPr>
            <p:ph idx="1" type="body"/>
          </p:nvPr>
        </p:nvSpPr>
        <p:spPr>
          <a:xfrm>
            <a:off x="1343425" y="1089975"/>
            <a:ext cx="57465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but est de pouvoir trouver le type du local d’une mutation non étiquetée </a:t>
            </a:r>
            <a:endParaRPr/>
          </a:p>
        </p:txBody>
      </p:sp>
      <p:sp>
        <p:nvSpPr>
          <p:cNvPr id="579" name="Google Shape;579;g1bac4b1133c_1_104"/>
          <p:cNvSpPr txBox="1"/>
          <p:nvPr/>
        </p:nvSpPr>
        <p:spPr>
          <a:xfrm>
            <a:off x="525050" y="1530675"/>
            <a:ext cx="2711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Sur les 40 champs nous avons retenu un dizaine d’entre eux: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Le prix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La nature de mutation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La nature culture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Surface terrain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Surface habitable (carrez)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…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80" name="Google Shape;580;g1bac4b1133c_1_104"/>
          <p:cNvSpPr txBox="1"/>
          <p:nvPr/>
        </p:nvSpPr>
        <p:spPr>
          <a:xfrm>
            <a:off x="4436275" y="1588238"/>
            <a:ext cx="3375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Ajout d’un champs qui résume lorsqu’un bien tient sur plusieurs lignes: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N: nombre de lignes par bien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Surface_total: somme sur toutes les surfaces terrains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81" name="Google Shape;581;g1bac4b1133c_1_104"/>
          <p:cNvSpPr txBox="1"/>
          <p:nvPr/>
        </p:nvSpPr>
        <p:spPr>
          <a:xfrm>
            <a:off x="3996950" y="2805100"/>
            <a:ext cx="536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Création de variable muette car certains champs sont quasiment jamais remplis mais peuvent déterminer entièrement la classe d’un individu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82" name="Google Shape;582;g1bac4b1133c_1_104"/>
          <p:cNvSpPr txBox="1"/>
          <p:nvPr/>
        </p:nvSpPr>
        <p:spPr>
          <a:xfrm>
            <a:off x="1403750" y="3504000"/>
            <a:ext cx="647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Suppression des individus qui n’avaient pas les champs remplis (prix, surface…)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583" name="Google Shape;583;g1bac4b1133c_1_104"/>
          <p:cNvCxnSpPr/>
          <p:nvPr/>
        </p:nvCxnSpPr>
        <p:spPr>
          <a:xfrm flipH="1" rot="10800000">
            <a:off x="578650" y="4522050"/>
            <a:ext cx="2368200" cy="321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4" name="Google Shape;584;g1bac4b1133c_1_104"/>
          <p:cNvSpPr txBox="1"/>
          <p:nvPr/>
        </p:nvSpPr>
        <p:spPr>
          <a:xfrm>
            <a:off x="3193250" y="4307250"/>
            <a:ext cx="468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Données d’apprentissage de 150 000 individus. 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85" name="Google Shape;585;g1bac4b1133c_1_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bac4b1133c_1_176"/>
          <p:cNvSpPr txBox="1"/>
          <p:nvPr>
            <p:ph type="title"/>
          </p:nvPr>
        </p:nvSpPr>
        <p:spPr>
          <a:xfrm>
            <a:off x="715100" y="1005725"/>
            <a:ext cx="4396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1bac4b1133c_1_176"/>
          <p:cNvSpPr txBox="1"/>
          <p:nvPr>
            <p:ph idx="1" type="body"/>
          </p:nvPr>
        </p:nvSpPr>
        <p:spPr>
          <a:xfrm>
            <a:off x="715100" y="1713175"/>
            <a:ext cx="3322200" cy="24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1bac4b1133c_1_1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3" name="Google Shape;593;g1bac4b1133c_1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25" y="957322"/>
            <a:ext cx="7776874" cy="39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1bac4b1133c_1_176"/>
          <p:cNvSpPr txBox="1"/>
          <p:nvPr/>
        </p:nvSpPr>
        <p:spPr>
          <a:xfrm>
            <a:off x="1660925" y="246475"/>
            <a:ext cx="4093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EB Garamond"/>
                <a:ea typeface="EB Garamond"/>
                <a:cs typeface="EB Garamond"/>
                <a:sym typeface="EB Garamond"/>
              </a:rPr>
              <a:t>Données d’apprentissage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0" name="Google Shape;320;p7"/>
          <p:cNvCxnSpPr/>
          <p:nvPr/>
        </p:nvCxnSpPr>
        <p:spPr>
          <a:xfrm rot="10800000">
            <a:off x="715000" y="535000"/>
            <a:ext cx="7713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1" name="Google Shape;321;p7"/>
          <p:cNvCxnSpPr/>
          <p:nvPr/>
        </p:nvCxnSpPr>
        <p:spPr>
          <a:xfrm rot="10800000">
            <a:off x="714963" y="4608500"/>
            <a:ext cx="7713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2" name="Google Shape;322;p7"/>
          <p:cNvSpPr txBox="1"/>
          <p:nvPr>
            <p:ph type="title"/>
          </p:nvPr>
        </p:nvSpPr>
        <p:spPr>
          <a:xfrm>
            <a:off x="2214950" y="2058425"/>
            <a:ext cx="4713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23" name="Google Shape;323;p7"/>
          <p:cNvSpPr txBox="1"/>
          <p:nvPr>
            <p:ph idx="2" type="title"/>
          </p:nvPr>
        </p:nvSpPr>
        <p:spPr>
          <a:xfrm>
            <a:off x="2996450" y="12166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01.</a:t>
            </a:r>
            <a:endParaRPr/>
          </a:p>
        </p:txBody>
      </p:sp>
      <p:grpSp>
        <p:nvGrpSpPr>
          <p:cNvPr id="324" name="Google Shape;324;p7"/>
          <p:cNvGrpSpPr/>
          <p:nvPr/>
        </p:nvGrpSpPr>
        <p:grpSpPr>
          <a:xfrm>
            <a:off x="4312796" y="2914968"/>
            <a:ext cx="518208" cy="538464"/>
            <a:chOff x="5344647" y="670930"/>
            <a:chExt cx="937763" cy="974421"/>
          </a:xfrm>
        </p:grpSpPr>
        <p:sp>
          <p:nvSpPr>
            <p:cNvPr id="325" name="Google Shape;325;p7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7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g1bac4b1133c_1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88" y="1016900"/>
            <a:ext cx="8583226" cy="197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1bac4b1133c_1_118"/>
          <p:cNvSpPr txBox="1"/>
          <p:nvPr/>
        </p:nvSpPr>
        <p:spPr>
          <a:xfrm>
            <a:off x="1135850" y="139300"/>
            <a:ext cx="4157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EB Garamond"/>
                <a:ea typeface="EB Garamond"/>
                <a:cs typeface="EB Garamond"/>
                <a:sym typeface="EB Garamond"/>
              </a:rPr>
              <a:t>Apprentissage par la méthode random forest de la bibliothèque randomForest</a:t>
            </a:r>
            <a:endParaRPr b="1" sz="17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01" name="Google Shape;601;g1bac4b1133c_1_118"/>
          <p:cNvSpPr txBox="1"/>
          <p:nvPr/>
        </p:nvSpPr>
        <p:spPr>
          <a:xfrm>
            <a:off x="1650625" y="4446975"/>
            <a:ext cx="44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Avec  100 ou 400 arbres les résultats sont similaires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02" name="Google Shape;602;g1bac4b1133c_1_118"/>
          <p:cNvSpPr txBox="1"/>
          <p:nvPr/>
        </p:nvSpPr>
        <p:spPr>
          <a:xfrm>
            <a:off x="1543050" y="3366375"/>
            <a:ext cx="621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Globalement les résultats ne sont pas 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satisfaisants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mais ce qui nous intéresse le plus c’est la classification des maisons. Ce classifieur a un excellent rappel de 99,12% et une précision de 90% pour la classification des maisons.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03" name="Google Shape;603;g1bac4b1133c_1_118"/>
          <p:cNvSpPr txBox="1"/>
          <p:nvPr/>
        </p:nvSpPr>
        <p:spPr>
          <a:xfrm>
            <a:off x="3131750" y="2919200"/>
            <a:ext cx="275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"/>
                <a:ea typeface="EB Garamond"/>
                <a:cs typeface="EB Garamond"/>
                <a:sym typeface="EB Garamond"/>
              </a:rPr>
              <a:t>Résultat de l’apprentissage sur l’année 2017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04" name="Google Shape;604;g1bac4b1133c_1_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bac4b1133c_1_169"/>
          <p:cNvSpPr txBox="1"/>
          <p:nvPr>
            <p:ph type="title"/>
          </p:nvPr>
        </p:nvSpPr>
        <p:spPr>
          <a:xfrm>
            <a:off x="586500" y="223500"/>
            <a:ext cx="7021500" cy="11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Pistes d’amélioration pour l’apprentissage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10" name="Google Shape;610;g1bac4b1133c_1_169"/>
          <p:cNvSpPr txBox="1"/>
          <p:nvPr>
            <p:ph idx="1" type="body"/>
          </p:nvPr>
        </p:nvSpPr>
        <p:spPr>
          <a:xfrm>
            <a:off x="1132975" y="1501750"/>
            <a:ext cx="6314400" cy="32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Apprendre avec le champ nature culture spécial et garder uniquement les attributs  qui reviennent le plus souvent. Car limitation de la fonction randomForest sur les valeurs qualitatives: impossibilité d’en avoir plus de 53. Or le champ nature culture spéciale en compte 85.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Étudier un autre algorithme d’apprentissage comme SVM.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Trouver plus d’outlier car le jeu de données de base est très grand.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Agréger avec les autres années pour avoir un modèle encore plus robuste.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Faire la phase de test, pas eu les ressources temporelles pour le faire.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Comparer les résultats à un classifieur naïf.</a:t>
            </a:r>
            <a:endParaRPr/>
          </a:p>
        </p:txBody>
      </p:sp>
      <p:sp>
        <p:nvSpPr>
          <p:cNvPr id="611" name="Google Shape;611;g1bac4b1133c_1_1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2"/>
          <p:cNvSpPr txBox="1"/>
          <p:nvPr>
            <p:ph type="title"/>
          </p:nvPr>
        </p:nvSpPr>
        <p:spPr>
          <a:xfrm>
            <a:off x="591375" y="2693700"/>
            <a:ext cx="436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17" name="Google Shape;617;p32"/>
          <p:cNvSpPr txBox="1"/>
          <p:nvPr>
            <p:ph idx="2" type="title"/>
          </p:nvPr>
        </p:nvSpPr>
        <p:spPr>
          <a:xfrm>
            <a:off x="1800775" y="991350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618" name="Google Shape;618;p32"/>
          <p:cNvSpPr txBox="1"/>
          <p:nvPr>
            <p:ph idx="1" type="subTitle"/>
          </p:nvPr>
        </p:nvSpPr>
        <p:spPr>
          <a:xfrm>
            <a:off x="595700" y="3686250"/>
            <a:ext cx="4360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+Perspectives</a:t>
            </a:r>
            <a:endParaRPr/>
          </a:p>
        </p:txBody>
      </p:sp>
      <p:cxnSp>
        <p:nvCxnSpPr>
          <p:cNvPr id="619" name="Google Shape;619;p32"/>
          <p:cNvCxnSpPr/>
          <p:nvPr/>
        </p:nvCxnSpPr>
        <p:spPr>
          <a:xfrm>
            <a:off x="0" y="535000"/>
            <a:ext cx="5227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0" name="Google Shape;620;p32"/>
          <p:cNvCxnSpPr/>
          <p:nvPr/>
        </p:nvCxnSpPr>
        <p:spPr>
          <a:xfrm>
            <a:off x="25" y="4608500"/>
            <a:ext cx="5227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1" name="Google Shape;621;p32"/>
          <p:cNvSpPr txBox="1"/>
          <p:nvPr/>
        </p:nvSpPr>
        <p:spPr>
          <a:xfrm flipH="1">
            <a:off x="413287" y="4774125"/>
            <a:ext cx="13875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000"/>
              <a:t>Desigeo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000"/>
              <a:t>Décembre 2022</a:t>
            </a:r>
            <a:endParaRPr b="1" sz="10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22" name="Google Shape;622;p32"/>
          <p:cNvSpPr txBox="1"/>
          <p:nvPr/>
        </p:nvSpPr>
        <p:spPr>
          <a:xfrm flipH="1">
            <a:off x="624116" y="160350"/>
            <a:ext cx="15567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623" name="Google Shape;623;p32"/>
          <p:cNvGrpSpPr/>
          <p:nvPr/>
        </p:nvGrpSpPr>
        <p:grpSpPr>
          <a:xfrm>
            <a:off x="4040971" y="1971418"/>
            <a:ext cx="518208" cy="538464"/>
            <a:chOff x="5344647" y="670930"/>
            <a:chExt cx="937763" cy="974421"/>
          </a:xfrm>
        </p:grpSpPr>
        <p:sp>
          <p:nvSpPr>
            <p:cNvPr id="624" name="Google Shape;624;p32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2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26" name="Google Shape;626;p32"/>
          <p:cNvCxnSpPr/>
          <p:nvPr/>
        </p:nvCxnSpPr>
        <p:spPr>
          <a:xfrm>
            <a:off x="5227825" y="-3600"/>
            <a:ext cx="0" cy="515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27" name="Google Shape;6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0" y="792838"/>
            <a:ext cx="3883298" cy="21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ba2d5f1791_0_35"/>
          <p:cNvSpPr txBox="1"/>
          <p:nvPr>
            <p:ph type="title"/>
          </p:nvPr>
        </p:nvSpPr>
        <p:spPr>
          <a:xfrm>
            <a:off x="664450" y="296600"/>
            <a:ext cx="73656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800"/>
              <a:t>Interprétation</a:t>
            </a:r>
            <a:r>
              <a:rPr lang="en" sz="1800"/>
              <a:t> des résultats de l’ACP sur les données DVF 2017</a:t>
            </a:r>
            <a:endParaRPr sz="1800"/>
          </a:p>
        </p:txBody>
      </p:sp>
      <p:pic>
        <p:nvPicPr>
          <p:cNvPr id="634" name="Google Shape;634;g1ba2d5f1791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75" y="1373300"/>
            <a:ext cx="3968696" cy="2880392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g1ba2d5f1791_0_35"/>
          <p:cNvSpPr txBox="1"/>
          <p:nvPr>
            <p:ph idx="1" type="subTitle"/>
          </p:nvPr>
        </p:nvSpPr>
        <p:spPr>
          <a:xfrm>
            <a:off x="903175" y="728273"/>
            <a:ext cx="30696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Département des Landes </a:t>
            </a:r>
            <a:endParaRPr/>
          </a:p>
        </p:txBody>
      </p:sp>
      <p:pic>
        <p:nvPicPr>
          <p:cNvPr id="636" name="Google Shape;636;g1ba2d5f1791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438" y="1373300"/>
            <a:ext cx="3968686" cy="28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1ba2d5f1791_0_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ba2d5f1791_0_76"/>
          <p:cNvSpPr txBox="1"/>
          <p:nvPr>
            <p:ph type="title"/>
          </p:nvPr>
        </p:nvSpPr>
        <p:spPr>
          <a:xfrm>
            <a:off x="664450" y="296600"/>
            <a:ext cx="73656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800"/>
              <a:t>Interprétation des résultats de l’ACP sur les données DVF 2017</a:t>
            </a:r>
            <a:endParaRPr sz="1800"/>
          </a:p>
        </p:txBody>
      </p:sp>
      <p:sp>
        <p:nvSpPr>
          <p:cNvPr id="643" name="Google Shape;643;g1ba2d5f1791_0_76"/>
          <p:cNvSpPr txBox="1"/>
          <p:nvPr>
            <p:ph idx="1" type="subTitle"/>
          </p:nvPr>
        </p:nvSpPr>
        <p:spPr>
          <a:xfrm>
            <a:off x="903175" y="728273"/>
            <a:ext cx="30696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Département de la Meuse </a:t>
            </a:r>
            <a:endParaRPr/>
          </a:p>
        </p:txBody>
      </p:sp>
      <p:pic>
        <p:nvPicPr>
          <p:cNvPr id="644" name="Google Shape;644;g1ba2d5f1791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50" y="1410675"/>
            <a:ext cx="4127569" cy="30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1ba2d5f1791_0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292" y="1410675"/>
            <a:ext cx="4007533" cy="30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1ba2d5f1791_0_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ba2d5f1791_0_102"/>
          <p:cNvSpPr txBox="1"/>
          <p:nvPr>
            <p:ph type="title"/>
          </p:nvPr>
        </p:nvSpPr>
        <p:spPr>
          <a:xfrm>
            <a:off x="664450" y="296600"/>
            <a:ext cx="73656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800"/>
              <a:t>Interprétation des résultats de l’ACP sur les données DVF 2017</a:t>
            </a:r>
            <a:endParaRPr sz="1800"/>
          </a:p>
        </p:txBody>
      </p:sp>
      <p:sp>
        <p:nvSpPr>
          <p:cNvPr id="652" name="Google Shape;652;g1ba2d5f1791_0_102"/>
          <p:cNvSpPr txBox="1"/>
          <p:nvPr>
            <p:ph idx="1" type="subTitle"/>
          </p:nvPr>
        </p:nvSpPr>
        <p:spPr>
          <a:xfrm>
            <a:off x="903175" y="728275"/>
            <a:ext cx="41898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Département de la Loire Atlantique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3" name="Google Shape;653;g1ba2d5f1791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75" y="1373475"/>
            <a:ext cx="4322805" cy="32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g1ba2d5f1791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964" y="1390947"/>
            <a:ext cx="3962261" cy="317083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g1ba2d5f1791_0_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bac4b1133c_1_34"/>
          <p:cNvSpPr txBox="1"/>
          <p:nvPr>
            <p:ph idx="1" type="subTitle"/>
          </p:nvPr>
        </p:nvSpPr>
        <p:spPr>
          <a:xfrm>
            <a:off x="715100" y="2810838"/>
            <a:ext cx="3069600" cy="12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1bac4b1133c_1_34"/>
          <p:cNvSpPr txBox="1"/>
          <p:nvPr>
            <p:ph type="title"/>
          </p:nvPr>
        </p:nvSpPr>
        <p:spPr>
          <a:xfrm>
            <a:off x="715100" y="1126063"/>
            <a:ext cx="3766500" cy="15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2" name="Google Shape;662;g1bac4b1133c_1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62" y="419163"/>
            <a:ext cx="8892124" cy="4669524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1bac4b1133c_1_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"/>
          <p:cNvSpPr txBox="1"/>
          <p:nvPr>
            <p:ph type="title"/>
          </p:nvPr>
        </p:nvSpPr>
        <p:spPr>
          <a:xfrm>
            <a:off x="715100" y="752550"/>
            <a:ext cx="439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000"/>
              <a:t>Base de données DVF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000"/>
              <a:t>(années 2017-2022)</a:t>
            </a:r>
            <a:endParaRPr sz="2000"/>
          </a:p>
        </p:txBody>
      </p:sp>
      <p:sp>
        <p:nvSpPr>
          <p:cNvPr id="333" name="Google Shape;333;p6"/>
          <p:cNvSpPr txBox="1"/>
          <p:nvPr>
            <p:ph idx="1" type="body"/>
          </p:nvPr>
        </p:nvSpPr>
        <p:spPr>
          <a:xfrm>
            <a:off x="715100" y="1525075"/>
            <a:ext cx="33222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Informations sur 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La </a:t>
            </a:r>
            <a:r>
              <a:rPr b="1" lang="en">
                <a:solidFill>
                  <a:schemeClr val="dk1"/>
                </a:solidFill>
              </a:rPr>
              <a:t>localisation </a:t>
            </a:r>
            <a:r>
              <a:rPr lang="en">
                <a:solidFill>
                  <a:schemeClr val="dk1"/>
                </a:solidFill>
              </a:rPr>
              <a:t>des biens et leurs </a:t>
            </a:r>
            <a:r>
              <a:rPr b="1" lang="en">
                <a:solidFill>
                  <a:schemeClr val="dk1"/>
                </a:solidFill>
              </a:rPr>
              <a:t>valeurs foncières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La mutation (la </a:t>
            </a:r>
            <a:r>
              <a:rPr b="1" lang="en">
                <a:solidFill>
                  <a:schemeClr val="dk1"/>
                </a:solidFill>
              </a:rPr>
              <a:t>Nature </a:t>
            </a:r>
            <a:r>
              <a:rPr lang="en">
                <a:solidFill>
                  <a:schemeClr val="dk1"/>
                </a:solidFill>
              </a:rPr>
              <a:t>et la </a:t>
            </a:r>
            <a:r>
              <a:rPr b="1" lang="en">
                <a:solidFill>
                  <a:schemeClr val="dk1"/>
                </a:solidFill>
              </a:rPr>
              <a:t>Date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Le </a:t>
            </a:r>
            <a:r>
              <a:rPr b="1" lang="en">
                <a:solidFill>
                  <a:schemeClr val="dk1"/>
                </a:solidFill>
              </a:rPr>
              <a:t>type </a:t>
            </a:r>
            <a:r>
              <a:rPr lang="en">
                <a:solidFill>
                  <a:schemeClr val="dk1"/>
                </a:solidFill>
              </a:rPr>
              <a:t>de bien (Local, Maison, Dépendance…)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4" name="Google Shape;334;p6"/>
          <p:cNvPicPr preferRelativeResize="0"/>
          <p:nvPr/>
        </p:nvPicPr>
        <p:blipFill rotWithShape="1">
          <a:blip r:embed="rId3">
            <a:alphaModFix/>
          </a:blip>
          <a:srcRect b="3381" l="0" r="25645" t="7618"/>
          <a:stretch/>
        </p:blipFill>
        <p:spPr>
          <a:xfrm>
            <a:off x="4601088" y="207600"/>
            <a:ext cx="3269227" cy="22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"/>
          <p:cNvPicPr preferRelativeResize="0"/>
          <p:nvPr/>
        </p:nvPicPr>
        <p:blipFill rotWithShape="1">
          <a:blip r:embed="rId4">
            <a:alphaModFix/>
          </a:blip>
          <a:srcRect b="18305" l="17092" r="17445" t="14594"/>
          <a:stretch/>
        </p:blipFill>
        <p:spPr>
          <a:xfrm>
            <a:off x="4354975" y="2571750"/>
            <a:ext cx="3905501" cy="225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"/>
          <p:cNvPicPr preferRelativeResize="0"/>
          <p:nvPr/>
        </p:nvPicPr>
        <p:blipFill rotWithShape="1">
          <a:blip r:embed="rId5">
            <a:alphaModFix/>
          </a:blip>
          <a:srcRect b="53456" l="1186" r="64003" t="16443"/>
          <a:stretch/>
        </p:blipFill>
        <p:spPr>
          <a:xfrm>
            <a:off x="361700" y="2987068"/>
            <a:ext cx="3776251" cy="183660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7" name="Google Shape;33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ba2d5f1791_1_27"/>
          <p:cNvSpPr txBox="1"/>
          <p:nvPr>
            <p:ph type="title"/>
          </p:nvPr>
        </p:nvSpPr>
        <p:spPr>
          <a:xfrm>
            <a:off x="715100" y="752550"/>
            <a:ext cx="439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000"/>
              <a:t>Problématique</a:t>
            </a:r>
            <a:endParaRPr sz="2000"/>
          </a:p>
        </p:txBody>
      </p:sp>
      <p:sp>
        <p:nvSpPr>
          <p:cNvPr id="343" name="Google Shape;343;g1ba2d5f1791_1_27"/>
          <p:cNvSpPr txBox="1"/>
          <p:nvPr>
            <p:ph idx="1" type="body"/>
          </p:nvPr>
        </p:nvSpPr>
        <p:spPr>
          <a:xfrm>
            <a:off x="715100" y="1525075"/>
            <a:ext cx="33222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Evolution de la valeur foncière en France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Critères sociaux et économiques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4" name="Google Shape;344;g1ba2d5f1791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750" y="873725"/>
            <a:ext cx="3727301" cy="37273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1ba2d5f1791_1_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"/>
          <p:cNvSpPr txBox="1"/>
          <p:nvPr>
            <p:ph type="title"/>
          </p:nvPr>
        </p:nvSpPr>
        <p:spPr>
          <a:xfrm>
            <a:off x="3816000" y="2283425"/>
            <a:ext cx="4387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100"/>
              <a:t>Analyse des données</a:t>
            </a:r>
            <a:endParaRPr sz="3100"/>
          </a:p>
        </p:txBody>
      </p:sp>
      <p:sp>
        <p:nvSpPr>
          <p:cNvPr id="351" name="Google Shape;351;p15"/>
          <p:cNvSpPr txBox="1"/>
          <p:nvPr>
            <p:ph idx="2" type="title"/>
          </p:nvPr>
        </p:nvSpPr>
        <p:spPr>
          <a:xfrm>
            <a:off x="3816000" y="14416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02.</a:t>
            </a:r>
            <a:endParaRPr/>
          </a:p>
        </p:txBody>
      </p:sp>
      <p:cxnSp>
        <p:nvCxnSpPr>
          <p:cNvPr id="352" name="Google Shape;352;p15"/>
          <p:cNvCxnSpPr/>
          <p:nvPr/>
        </p:nvCxnSpPr>
        <p:spPr>
          <a:xfrm>
            <a:off x="3609613" y="-3600"/>
            <a:ext cx="0" cy="515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3" name="Google Shape;353;p15"/>
          <p:cNvSpPr txBox="1"/>
          <p:nvPr/>
        </p:nvSpPr>
        <p:spPr>
          <a:xfrm>
            <a:off x="7131180" y="4759650"/>
            <a:ext cx="13875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000"/>
              <a:t>Desigeo</a:t>
            </a:r>
            <a:endParaRPr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000"/>
              <a:t>Décembre 2022</a:t>
            </a:r>
            <a:endParaRPr b="1" sz="10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54" name="Google Shape;354;p15"/>
          <p:cNvSpPr txBox="1"/>
          <p:nvPr/>
        </p:nvSpPr>
        <p:spPr>
          <a:xfrm>
            <a:off x="6961976" y="160350"/>
            <a:ext cx="15567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355" name="Google Shape;355;p15"/>
          <p:cNvCxnSpPr/>
          <p:nvPr/>
        </p:nvCxnSpPr>
        <p:spPr>
          <a:xfrm rot="10800000">
            <a:off x="3609800" y="535000"/>
            <a:ext cx="557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15"/>
          <p:cNvCxnSpPr/>
          <p:nvPr/>
        </p:nvCxnSpPr>
        <p:spPr>
          <a:xfrm rot="10800000">
            <a:off x="3609773" y="4608500"/>
            <a:ext cx="557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7" name="Google Shape;357;p15"/>
          <p:cNvSpPr/>
          <p:nvPr/>
        </p:nvSpPr>
        <p:spPr>
          <a:xfrm rot="3079472">
            <a:off x="2514359" y="4265741"/>
            <a:ext cx="685540" cy="685540"/>
          </a:xfrm>
          <a:prstGeom prst="star4">
            <a:avLst>
              <a:gd fmla="val 125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ba2d5f1791_1_18"/>
          <p:cNvSpPr txBox="1"/>
          <p:nvPr>
            <p:ph type="title"/>
          </p:nvPr>
        </p:nvSpPr>
        <p:spPr>
          <a:xfrm>
            <a:off x="769875" y="795950"/>
            <a:ext cx="462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000"/>
              <a:t>Problèmes dans la qualité des données</a:t>
            </a:r>
            <a:endParaRPr sz="2000"/>
          </a:p>
        </p:txBody>
      </p:sp>
      <p:sp>
        <p:nvSpPr>
          <p:cNvPr id="364" name="Google Shape;364;g1ba2d5f1791_1_18"/>
          <p:cNvSpPr txBox="1"/>
          <p:nvPr/>
        </p:nvSpPr>
        <p:spPr>
          <a:xfrm>
            <a:off x="737875" y="1519175"/>
            <a:ext cx="621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Champs non renseignés et valeures NA sur les 40 au total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L’Alsace et la Moselle ne sont pas soumise au remplissage de la base DVF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5" name="Google Shape;365;g1ba2d5f1791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75" y="2147375"/>
            <a:ext cx="6747937" cy="26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1ba2d5f1791_1_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ba2d5f1791_1_35"/>
          <p:cNvSpPr txBox="1"/>
          <p:nvPr>
            <p:ph type="title"/>
          </p:nvPr>
        </p:nvSpPr>
        <p:spPr>
          <a:xfrm>
            <a:off x="769875" y="795950"/>
            <a:ext cx="462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000"/>
              <a:t>Problèmes dans la qualité des données</a:t>
            </a:r>
            <a:endParaRPr sz="2000"/>
          </a:p>
        </p:txBody>
      </p:sp>
      <p:sp>
        <p:nvSpPr>
          <p:cNvPr id="372" name="Google Shape;372;g1ba2d5f1791_1_35"/>
          <p:cNvSpPr txBox="1"/>
          <p:nvPr/>
        </p:nvSpPr>
        <p:spPr>
          <a:xfrm>
            <a:off x="737875" y="1519175"/>
            <a:ext cx="6227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Champs non renseignés (NA)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Valeurs aberrantes (Maisons à 1€ , appartements à 270M d’euros ou encore surfaces terrain à 1m2)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73" name="Google Shape;373;g1ba2d5f1791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763" y="2565869"/>
            <a:ext cx="4464251" cy="89874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1ba2d5f1791_1_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ba2d5f1791_1_42"/>
          <p:cNvSpPr txBox="1"/>
          <p:nvPr>
            <p:ph type="title"/>
          </p:nvPr>
        </p:nvSpPr>
        <p:spPr>
          <a:xfrm>
            <a:off x="769875" y="795950"/>
            <a:ext cx="462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000"/>
              <a:t>Problèmes dans la qualité des données</a:t>
            </a:r>
            <a:endParaRPr sz="2000"/>
          </a:p>
        </p:txBody>
      </p:sp>
      <p:sp>
        <p:nvSpPr>
          <p:cNvPr id="380" name="Google Shape;380;g1ba2d5f1791_1_42"/>
          <p:cNvSpPr txBox="1"/>
          <p:nvPr/>
        </p:nvSpPr>
        <p:spPr>
          <a:xfrm>
            <a:off x="737875" y="1519175"/>
            <a:ext cx="4374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Champs non renseignés (NA)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Valeurs aberrantes (Maisons à 1€)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Doublons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-"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Erreurs sémantiques (mauvaise localisation des parcelles…)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81" name="Google Shape;381;g1ba2d5f1791_1_42"/>
          <p:cNvPicPr preferRelativeResize="0"/>
          <p:nvPr/>
        </p:nvPicPr>
        <p:blipFill rotWithShape="1">
          <a:blip r:embed="rId3">
            <a:alphaModFix/>
          </a:blip>
          <a:srcRect b="1233" l="2944" r="30738" t="56392"/>
          <a:stretch/>
        </p:blipFill>
        <p:spPr>
          <a:xfrm>
            <a:off x="5164950" y="1046513"/>
            <a:ext cx="3611150" cy="22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ba2d5f1791_1_42"/>
          <p:cNvPicPr preferRelativeResize="0"/>
          <p:nvPr/>
        </p:nvPicPr>
        <p:blipFill rotWithShape="1">
          <a:blip r:embed="rId3">
            <a:alphaModFix/>
          </a:blip>
          <a:srcRect b="58639" l="4954" r="2615" t="13408"/>
          <a:stretch/>
        </p:blipFill>
        <p:spPr>
          <a:xfrm>
            <a:off x="64300" y="3182525"/>
            <a:ext cx="5593575" cy="16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1ba2d5f1791_1_42"/>
          <p:cNvSpPr txBox="1"/>
          <p:nvPr/>
        </p:nvSpPr>
        <p:spPr>
          <a:xfrm>
            <a:off x="7168775" y="3139650"/>
            <a:ext cx="19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B Garamond"/>
                <a:ea typeface="EB Garamond"/>
                <a:cs typeface="EB Garamond"/>
                <a:sym typeface="EB Garamond"/>
              </a:rPr>
              <a:t>DVF_GuideAccompagnement</a:t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4" name="Google Shape;384;g1ba2d5f1791_1_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al Estate &amp; Rentals: Property Business Plans">
  <a:themeElements>
    <a:clrScheme name="Simple Light">
      <a:dk1>
        <a:srgbClr val="332F2F"/>
      </a:dk1>
      <a:lt1>
        <a:srgbClr val="E6E6E6"/>
      </a:lt1>
      <a:dk2>
        <a:srgbClr val="F1BE7E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2F2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Formation</dc:creator>
</cp:coreProperties>
</file>